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x="18288000" cy="10287000"/>
  <p:notesSz cx="6858000" cy="9144000"/>
  <p:embeddedFontLst>
    <p:embeddedFont>
      <p:font typeface="TT Supermolot Neue Expanded Bold" charset="1" panose="02000803000000020004"/>
      <p:regular r:id="rId64"/>
    </p:embeddedFont>
    <p:embeddedFont>
      <p:font typeface="TT Supermolot Neue Expanded" charset="1" panose="02000503020000020004"/>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fonts/font64.fntdata" Type="http://schemas.openxmlformats.org/officeDocument/2006/relationships/font"/><Relationship Id="rId65" Target="fonts/font65.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7.png" Type="http://schemas.openxmlformats.org/officeDocument/2006/relationships/image"/><Relationship Id="rId8" Target="https://www.programiz.com/python-programming/online-compiler/"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https://jagongoding.com/python/dasar/operator/#operator-logika" TargetMode="External" Type="http://schemas.openxmlformats.org/officeDocument/2006/relationships/hyperlink"/><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https://jagongoding.com/python/dasar/operator/#operator-aritmatika" TargetMode="External" Type="http://schemas.openxmlformats.org/officeDocument/2006/relationships/hyperlink"/><Relationship Id="rId8" Target="https://jagongoding.com/python/dasar/operator/#operator-komparasi-atau-perbandingan" TargetMode="External" Type="http://schemas.openxmlformats.org/officeDocument/2006/relationships/hyperlink"/><Relationship Id="rId9" Target="https://jagongoding.com/python/dasar/operator/#operator-penugasan" TargetMode="External" Type="http://schemas.openxmlformats.org/officeDocument/2006/relationships/hyperlink"/></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4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4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44.jpeg" Type="http://schemas.openxmlformats.org/officeDocument/2006/relationships/image"/><Relationship Id="rId8" Target="../media/VAGXZMdTuNQ.mp4" Type="http://schemas.openxmlformats.org/officeDocument/2006/relationships/video"/><Relationship Id="rId9" Target="../media/VAGXZMdTuNQ.mp4" Type="http://schemas.microsoft.com/office/2007/relationships/media"/></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4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4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1.png" Type="http://schemas.openxmlformats.org/officeDocument/2006/relationships/image"/><Relationship Id="rId8" Target="../media/image52.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3.png" Type="http://schemas.openxmlformats.org/officeDocument/2006/relationships/image"/><Relationship Id="rId8" Target="../media/image5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https://jagongoding.com/python/dasar/tipe-data-dan-variabel/#tipe-data-string-teks" TargetMode="External" Type="http://schemas.openxmlformats.org/officeDocument/2006/relationships/hyperlink"/></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https://jagongoding.com/python/dasar/tipe-data-dan-variabel/#tipe-data-string-teks" TargetMode="External" Type="http://schemas.openxmlformats.org/officeDocument/2006/relationships/hyperlink"/><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5.jpeg" Type="http://schemas.openxmlformats.org/officeDocument/2006/relationships/image"/><Relationship Id="rId8" Target="https://jagongoding.com/python/dasar/list/" TargetMode="External" Type="http://schemas.openxmlformats.org/officeDocument/2006/relationships/hyperlink"/><Relationship Id="rId9" Target="https://jagongoding.com/python/dasar/tuple/" TargetMode="External" Type="http://schemas.openxmlformats.org/officeDocument/2006/relationships/hyperlink"/></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6.jpeg" Type="http://schemas.openxmlformats.org/officeDocument/2006/relationships/image"/><Relationship Id="rId8" Target="../media/image57.jpe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https://jagongoding.com/python/dasar/tipe-data-dan-variabel/" TargetMode="External" Type="http://schemas.openxmlformats.org/officeDocument/2006/relationships/hyperlink"/><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8.jpeg" Type="http://schemas.openxmlformats.org/officeDocument/2006/relationships/image"/><Relationship Id="rId8" Target="../media/image59.jpeg" Type="http://schemas.openxmlformats.org/officeDocument/2006/relationships/image"/><Relationship Id="rId9" Target="https://jagongoding.com/python/dasar/tuple/" TargetMode="External" Type="http://schemas.openxmlformats.org/officeDocument/2006/relationships/hyperlink"/></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https://jagongoding.com/python/dasar/tuple/" TargetMode="External" Type="http://schemas.openxmlformats.org/officeDocument/2006/relationships/hyperlink"/><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0.jpeg" Type="http://schemas.openxmlformats.org/officeDocument/2006/relationships/image"/><Relationship Id="rId8" Target="../media/image61.jpeg" Type="http://schemas.openxmlformats.org/officeDocument/2006/relationships/image"/><Relationship Id="rId9" Target="https://jagongoding.com/python/dasar/tipe-data-dan-variabel/#tipe-data-string-teks" TargetMode="External" Type="http://schemas.openxmlformats.org/officeDocument/2006/relationships/hyperlink"/></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2.png" Type="http://schemas.openxmlformats.org/officeDocument/2006/relationships/image"/><Relationship Id="rId8" Target="../media/image63.png" Type="http://schemas.openxmlformats.org/officeDocument/2006/relationships/image"/><Relationship Id="rId9" Target="../media/image6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5.png" Type="http://schemas.openxmlformats.org/officeDocument/2006/relationships/image"/><Relationship Id="rId8" Target="../media/image66.png" Type="http://schemas.openxmlformats.org/officeDocument/2006/relationships/image"/><Relationship Id="rId9" Target="../media/image67.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9.png" Type="http://schemas.openxmlformats.org/officeDocument/2006/relationships/image"/><Relationship Id="rId8" Target="../media/image70.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1.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2.jpe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3.jpe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89639" y="8469381"/>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829682" y="2239158"/>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66875" y="2801211"/>
            <a:ext cx="14313744" cy="5165829"/>
          </a:xfrm>
          <a:custGeom>
            <a:avLst/>
            <a:gdLst/>
            <a:ahLst/>
            <a:cxnLst/>
            <a:rect r="r" b="b" t="t" l="l"/>
            <a:pathLst>
              <a:path h="5165829" w="14313744">
                <a:moveTo>
                  <a:pt x="0" y="0"/>
                </a:moveTo>
                <a:lnTo>
                  <a:pt x="14313744" y="0"/>
                </a:lnTo>
                <a:lnTo>
                  <a:pt x="14313744" y="5165829"/>
                </a:lnTo>
                <a:lnTo>
                  <a:pt x="0" y="5165829"/>
                </a:lnTo>
                <a:lnTo>
                  <a:pt x="0" y="0"/>
                </a:lnTo>
                <a:close/>
              </a:path>
            </a:pathLst>
          </a:custGeom>
          <a:blipFill>
            <a:blip r:embed="rId7">
              <a:extLst>
                <a:ext uri="{96DAC541-7B7A-43D3-8B79-37D633B846F1}">
                  <asvg:svgBlip xmlns:asvg="http://schemas.microsoft.com/office/drawing/2016/SVG/main" r:embed="rId8"/>
                </a:ext>
              </a:extLst>
            </a:blip>
            <a:stretch>
              <a:fillRect l="-48168" t="0" r="0" b="-58722"/>
            </a:stretch>
          </a:blipFill>
        </p:spPr>
      </p:sp>
      <p:sp>
        <p:nvSpPr>
          <p:cNvPr name="TextBox 8" id="8"/>
          <p:cNvSpPr txBox="true"/>
          <p:nvPr/>
        </p:nvSpPr>
        <p:spPr>
          <a:xfrm rot="0">
            <a:off x="2307381" y="4425275"/>
            <a:ext cx="13673239" cy="1717676"/>
          </a:xfrm>
          <a:prstGeom prst="rect">
            <a:avLst/>
          </a:prstGeom>
        </p:spPr>
        <p:txBody>
          <a:bodyPr anchor="t" rtlCol="false" tIns="0" lIns="0" bIns="0" rIns="0">
            <a:spAutoFit/>
          </a:bodyPr>
          <a:lstStyle/>
          <a:p>
            <a:pPr algn="ctr" marL="0" indent="0" lvl="0">
              <a:lnSpc>
                <a:spcPts val="13999"/>
              </a:lnSpc>
              <a:spcBef>
                <a:spcPct val="0"/>
              </a:spcBef>
            </a:pPr>
            <a:r>
              <a:rPr lang="en-US" b="true" sz="9999">
                <a:solidFill>
                  <a:srgbClr val="FFFFFF"/>
                </a:solidFill>
                <a:latin typeface="TT Supermolot Neue Expanded Bold"/>
                <a:ea typeface="TT Supermolot Neue Expanded Bold"/>
                <a:cs typeface="TT Supermolot Neue Expanded Bold"/>
                <a:sym typeface="TT Supermolot Neue Expanded Bold"/>
              </a:rPr>
              <a:t>PHYTON DASAR</a:t>
            </a:r>
          </a:p>
        </p:txBody>
      </p:sp>
      <p:sp>
        <p:nvSpPr>
          <p:cNvPr name="TextBox 9" id="9"/>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0" id="10"/>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1" id="11"/>
          <p:cNvSpPr txBox="true"/>
          <p:nvPr/>
        </p:nvSpPr>
        <p:spPr>
          <a:xfrm rot="0">
            <a:off x="4461711" y="8329360"/>
            <a:ext cx="9823663" cy="1587500"/>
          </a:xfrm>
          <a:prstGeom prst="rect">
            <a:avLst/>
          </a:prstGeom>
        </p:spPr>
        <p:txBody>
          <a:bodyPr anchor="t" rtlCol="false" tIns="0" lIns="0" bIns="0" rIns="0">
            <a:spAutoFit/>
          </a:bodyPr>
          <a:lstStyle/>
          <a:p>
            <a:pPr algn="ctr">
              <a:lnSpc>
                <a:spcPts val="4900"/>
              </a:lnSpc>
            </a:pPr>
            <a:r>
              <a:rPr lang="en-US" sz="3500">
                <a:solidFill>
                  <a:srgbClr val="FFFFFF"/>
                </a:solidFill>
                <a:latin typeface="TT Supermolot Neue Expanded"/>
                <a:ea typeface="TT Supermolot Neue Expanded"/>
                <a:cs typeface="TT Supermolot Neue Expanded"/>
                <a:sym typeface="TT Supermolot Neue Expanded"/>
              </a:rPr>
              <a:t>DATA RAYA DAN PEMROGRAMAN</a:t>
            </a:r>
          </a:p>
          <a:p>
            <a:pPr algn="ctr">
              <a:lnSpc>
                <a:spcPts val="2800"/>
              </a:lnSpc>
            </a:pPr>
          </a:p>
          <a:p>
            <a:pPr algn="ctr" marL="0" indent="0" lvl="0">
              <a:lnSpc>
                <a:spcPts val="4900"/>
              </a:lnSpc>
              <a:spcBef>
                <a:spcPct val="0"/>
              </a:spcBef>
            </a:pPr>
          </a:p>
        </p:txBody>
      </p:sp>
      <p:sp>
        <p:nvSpPr>
          <p:cNvPr name="TextBox 12" id="12"/>
          <p:cNvSpPr txBox="true"/>
          <p:nvPr/>
        </p:nvSpPr>
        <p:spPr>
          <a:xfrm rot="0">
            <a:off x="5802513" y="8699500"/>
            <a:ext cx="7006823" cy="1587500"/>
          </a:xfrm>
          <a:prstGeom prst="rect">
            <a:avLst/>
          </a:prstGeom>
        </p:spPr>
        <p:txBody>
          <a:bodyPr anchor="t" rtlCol="false" tIns="0" lIns="0" bIns="0" rIns="0">
            <a:spAutoFit/>
          </a:bodyPr>
          <a:lstStyle/>
          <a:p>
            <a:pPr algn="ctr">
              <a:lnSpc>
                <a:spcPts val="4900"/>
              </a:lnSpc>
            </a:pPr>
          </a:p>
          <a:p>
            <a:pPr algn="ctr">
              <a:lnSpc>
                <a:spcPts val="2800"/>
              </a:lnSpc>
            </a:pPr>
            <a:r>
              <a:rPr lang="en-US" sz="2000">
                <a:solidFill>
                  <a:srgbClr val="FFFFFF"/>
                </a:solidFill>
                <a:latin typeface="TT Supermolot Neue Expanded"/>
                <a:ea typeface="TT Supermolot Neue Expanded"/>
                <a:cs typeface="TT Supermolot Neue Expanded"/>
                <a:sym typeface="TT Supermolot Neue Expanded"/>
              </a:rPr>
              <a:t>ZE. FERDI FAUZAN PUTRA S.PD., M.PD.T</a:t>
            </a:r>
          </a:p>
          <a:p>
            <a:pPr algn="ctr" marL="0" indent="0" lvl="0">
              <a:lnSpc>
                <a:spcPts val="4900"/>
              </a:lnSpc>
              <a:spcBef>
                <a:spcPct val="0"/>
              </a:spcBef>
            </a:pPr>
          </a:p>
        </p:txBody>
      </p:sp>
      <p:sp>
        <p:nvSpPr>
          <p:cNvPr name="TextBox 13" id="13"/>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964526" y="3367502"/>
            <a:ext cx="11176533" cy="2482042"/>
          </a:xfrm>
          <a:custGeom>
            <a:avLst/>
            <a:gdLst/>
            <a:ahLst/>
            <a:cxnLst/>
            <a:rect r="r" b="b" t="t" l="l"/>
            <a:pathLst>
              <a:path h="2482042" w="11176533">
                <a:moveTo>
                  <a:pt x="0" y="0"/>
                </a:moveTo>
                <a:lnTo>
                  <a:pt x="11176533" y="0"/>
                </a:lnTo>
                <a:lnTo>
                  <a:pt x="11176533" y="2482043"/>
                </a:lnTo>
                <a:lnTo>
                  <a:pt x="0" y="2482043"/>
                </a:lnTo>
                <a:lnTo>
                  <a:pt x="0" y="0"/>
                </a:lnTo>
                <a:close/>
              </a:path>
            </a:pathLst>
          </a:custGeom>
          <a:blipFill>
            <a:blip r:embed="rId7"/>
            <a:stretch>
              <a:fillRect l="0" t="0" r="0" b="0"/>
            </a:stretch>
          </a:blipFill>
        </p:spPr>
      </p:sp>
      <p:sp>
        <p:nvSpPr>
          <p:cNvPr name="TextBox 8" id="8"/>
          <p:cNvSpPr txBox="true"/>
          <p:nvPr/>
        </p:nvSpPr>
        <p:spPr>
          <a:xfrm rot="0">
            <a:off x="1964526" y="1924657"/>
            <a:ext cx="6479200" cy="540311"/>
          </a:xfrm>
          <a:prstGeom prst="rect">
            <a:avLst/>
          </a:prstGeom>
        </p:spPr>
        <p:txBody>
          <a:bodyPr anchor="t" rtlCol="false" tIns="0" lIns="0" bIns="0" rIns="0">
            <a:spAutoFit/>
          </a:bodyPr>
          <a:lstStyle/>
          <a:p>
            <a:pPr algn="l" marL="0" indent="0" lvl="0">
              <a:lnSpc>
                <a:spcPts val="4339"/>
              </a:lnSpc>
              <a:spcBef>
                <a:spcPct val="0"/>
              </a:spcBef>
            </a:pPr>
            <a:r>
              <a:rPr lang="en-US" b="true" sz="3099">
                <a:solidFill>
                  <a:srgbClr val="FFFFFF"/>
                </a:solidFill>
                <a:latin typeface="TT Supermolot Neue Expanded Bold"/>
                <a:ea typeface="TT Supermolot Neue Expanded Bold"/>
                <a:cs typeface="TT Supermolot Neue Expanded Bold"/>
                <a:sym typeface="TT Supermolot Neue Expanded Bold"/>
              </a:rPr>
              <a:t>1. INSTALL PHYTON</a:t>
            </a:r>
          </a:p>
        </p:txBody>
      </p:sp>
      <p:sp>
        <p:nvSpPr>
          <p:cNvPr name="TextBox 9" id="9"/>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0" id="10"/>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1" id="11"/>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2" id="12"/>
          <p:cNvSpPr txBox="true"/>
          <p:nvPr/>
        </p:nvSpPr>
        <p:spPr>
          <a:xfrm rot="0">
            <a:off x="2086262" y="6223271"/>
            <a:ext cx="11176533" cy="1403031"/>
          </a:xfrm>
          <a:prstGeom prst="rect">
            <a:avLst/>
          </a:prstGeom>
        </p:spPr>
        <p:txBody>
          <a:bodyPr anchor="t" rtlCol="false" tIns="0" lIns="0" bIns="0" rIns="0">
            <a:spAutoFit/>
          </a:bodyPr>
          <a:lstStyle/>
          <a:p>
            <a:pPr algn="just">
              <a:lnSpc>
                <a:spcPts val="3744"/>
              </a:lnSpc>
            </a:pPr>
            <a:r>
              <a:rPr lang="en-US" sz="2674">
                <a:solidFill>
                  <a:srgbClr val="FFFFFF"/>
                </a:solidFill>
                <a:latin typeface="TT Supermolot Neue Expanded"/>
                <a:ea typeface="TT Supermolot Neue Expanded"/>
                <a:cs typeface="TT Supermolot Neue Expanded"/>
                <a:sym typeface="TT Supermolot Neue Expanded"/>
              </a:rPr>
              <a:t>(Atau bisa gunakan IDE online)</a:t>
            </a:r>
          </a:p>
          <a:p>
            <a:pPr algn="just">
              <a:lnSpc>
                <a:spcPts val="3744"/>
              </a:lnSpc>
            </a:pPr>
            <a:r>
              <a:rPr lang="en-US" sz="2674" u="sng">
                <a:solidFill>
                  <a:srgbClr val="FFFFFF"/>
                </a:solidFill>
                <a:latin typeface="TT Supermolot Neue Expanded"/>
                <a:ea typeface="TT Supermolot Neue Expanded"/>
                <a:cs typeface="TT Supermolot Neue Expanded"/>
                <a:sym typeface="TT Supermolot Neue Expanded"/>
                <a:hlinkClick r:id="rId8" tooltip="https://www.programiz.com/python-programming/online-compiler/"/>
              </a:rPr>
              <a:t>https://www.programiz.com/python-programming/online-compiler/</a:t>
            </a:r>
          </a:p>
          <a:p>
            <a:pPr algn="just" marL="0" indent="0" lvl="0">
              <a:lnSpc>
                <a:spcPts val="3744"/>
              </a:lnSpc>
              <a:spcBef>
                <a:spcPct val="0"/>
              </a:spcBef>
            </a:pPr>
          </a:p>
        </p:txBody>
      </p:sp>
      <p:sp>
        <p:nvSpPr>
          <p:cNvPr name="TextBox 13" id="13"/>
          <p:cNvSpPr txBox="true"/>
          <p:nvPr/>
        </p:nvSpPr>
        <p:spPr>
          <a:xfrm rot="0">
            <a:off x="1964526" y="2678457"/>
            <a:ext cx="11176533" cy="460445"/>
          </a:xfrm>
          <a:prstGeom prst="rect">
            <a:avLst/>
          </a:prstGeom>
        </p:spPr>
        <p:txBody>
          <a:bodyPr anchor="t" rtlCol="false" tIns="0" lIns="0" bIns="0" rIns="0">
            <a:spAutoFit/>
          </a:bodyPr>
          <a:lstStyle/>
          <a:p>
            <a:pPr algn="just" marL="0" indent="0" lvl="0">
              <a:lnSpc>
                <a:spcPts val="3744"/>
              </a:lnSpc>
              <a:spcBef>
                <a:spcPct val="0"/>
              </a:spcBef>
            </a:pPr>
            <a:r>
              <a:rPr lang="en-US" sz="2674">
                <a:solidFill>
                  <a:srgbClr val="FFFFFF"/>
                </a:solidFill>
                <a:latin typeface="TT Supermolot Neue Expanded"/>
                <a:ea typeface="TT Supermolot Neue Expanded"/>
                <a:cs typeface="TT Supermolot Neue Expanded"/>
                <a:sym typeface="TT Supermolot Neue Expanded"/>
              </a:rPr>
              <a:t>https://youtu.be/9o4gDQvVkLU?si=Q0BHA8Z8zmwdllO9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130147" y="3230928"/>
            <a:ext cx="9579830" cy="1058395"/>
          </a:xfrm>
          <a:custGeom>
            <a:avLst/>
            <a:gdLst/>
            <a:ahLst/>
            <a:cxnLst/>
            <a:rect r="r" b="b" t="t" l="l"/>
            <a:pathLst>
              <a:path h="1058395" w="9579830">
                <a:moveTo>
                  <a:pt x="0" y="0"/>
                </a:moveTo>
                <a:lnTo>
                  <a:pt x="9579831" y="0"/>
                </a:lnTo>
                <a:lnTo>
                  <a:pt x="9579831" y="1058395"/>
                </a:lnTo>
                <a:lnTo>
                  <a:pt x="0" y="1058395"/>
                </a:lnTo>
                <a:lnTo>
                  <a:pt x="0" y="0"/>
                </a:lnTo>
                <a:close/>
              </a:path>
            </a:pathLst>
          </a:custGeom>
          <a:blipFill>
            <a:blip r:embed="rId7"/>
            <a:stretch>
              <a:fillRect l="0" t="0" r="0" b="0"/>
            </a:stretch>
          </a:blipFill>
        </p:spPr>
      </p:sp>
      <p:sp>
        <p:nvSpPr>
          <p:cNvPr name="TextBox 8" id="8"/>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9" id="9"/>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0" id="10"/>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1" id="11"/>
          <p:cNvSpPr txBox="true"/>
          <p:nvPr/>
        </p:nvSpPr>
        <p:spPr>
          <a:xfrm rot="0">
            <a:off x="2130147" y="2352442"/>
            <a:ext cx="6479200" cy="540311"/>
          </a:xfrm>
          <a:prstGeom prst="rect">
            <a:avLst/>
          </a:prstGeom>
        </p:spPr>
        <p:txBody>
          <a:bodyPr anchor="t" rtlCol="false" tIns="0" lIns="0" bIns="0" rIns="0">
            <a:spAutoFit/>
          </a:bodyPr>
          <a:lstStyle/>
          <a:p>
            <a:pPr algn="l" marL="0" indent="0" lvl="0">
              <a:lnSpc>
                <a:spcPts val="4339"/>
              </a:lnSpc>
              <a:spcBef>
                <a:spcPct val="0"/>
              </a:spcBef>
            </a:pPr>
            <a:r>
              <a:rPr lang="en-US" b="true" sz="3099">
                <a:solidFill>
                  <a:srgbClr val="FFFFFF"/>
                </a:solidFill>
                <a:latin typeface="TT Supermolot Neue Expanded Bold"/>
                <a:ea typeface="TT Supermolot Neue Expanded Bold"/>
                <a:cs typeface="TT Supermolot Neue Expanded Bold"/>
                <a:sym typeface="TT Supermolot Neue Expanded Bold"/>
              </a:rPr>
              <a:t>2. PRINT “HELLO WORD”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98510" y="4626948"/>
            <a:ext cx="6277201" cy="1655182"/>
          </a:xfrm>
          <a:custGeom>
            <a:avLst/>
            <a:gdLst/>
            <a:ahLst/>
            <a:cxnLst/>
            <a:rect r="r" b="b" t="t" l="l"/>
            <a:pathLst>
              <a:path h="1655182" w="6277201">
                <a:moveTo>
                  <a:pt x="0" y="0"/>
                </a:moveTo>
                <a:lnTo>
                  <a:pt x="6277201" y="0"/>
                </a:lnTo>
                <a:lnTo>
                  <a:pt x="6277201" y="1655183"/>
                </a:lnTo>
                <a:lnTo>
                  <a:pt x="0" y="1655183"/>
                </a:lnTo>
                <a:lnTo>
                  <a:pt x="0" y="0"/>
                </a:lnTo>
                <a:close/>
              </a:path>
            </a:pathLst>
          </a:custGeom>
          <a:blipFill>
            <a:blip r:embed="rId7"/>
            <a:stretch>
              <a:fillRect l="0" t="0" r="0" b="0"/>
            </a:stretch>
          </a:blipFill>
        </p:spPr>
      </p:sp>
      <p:sp>
        <p:nvSpPr>
          <p:cNvPr name="Freeform 8" id="8"/>
          <p:cNvSpPr/>
          <p:nvPr/>
        </p:nvSpPr>
        <p:spPr>
          <a:xfrm flipH="false" flipV="false" rot="0">
            <a:off x="1698510" y="7004728"/>
            <a:ext cx="5747808" cy="1507867"/>
          </a:xfrm>
          <a:custGeom>
            <a:avLst/>
            <a:gdLst/>
            <a:ahLst/>
            <a:cxnLst/>
            <a:rect r="r" b="b" t="t" l="l"/>
            <a:pathLst>
              <a:path h="1507867" w="5747808">
                <a:moveTo>
                  <a:pt x="0" y="0"/>
                </a:moveTo>
                <a:lnTo>
                  <a:pt x="5747807" y="0"/>
                </a:lnTo>
                <a:lnTo>
                  <a:pt x="5747807" y="1507867"/>
                </a:lnTo>
                <a:lnTo>
                  <a:pt x="0" y="1507867"/>
                </a:lnTo>
                <a:lnTo>
                  <a:pt x="0" y="0"/>
                </a:lnTo>
                <a:close/>
              </a:path>
            </a:pathLst>
          </a:custGeom>
          <a:blipFill>
            <a:blip r:embed="rId8"/>
            <a:stretch>
              <a:fillRect l="0" t="0" r="-28131" b="0"/>
            </a:stretch>
          </a:blipFill>
        </p:spPr>
      </p:sp>
      <p:sp>
        <p:nvSpPr>
          <p:cNvPr name="Freeform 9" id="9"/>
          <p:cNvSpPr/>
          <p:nvPr/>
        </p:nvSpPr>
        <p:spPr>
          <a:xfrm flipH="false" flipV="false" rot="0">
            <a:off x="10002459" y="4694890"/>
            <a:ext cx="6875396" cy="2373466"/>
          </a:xfrm>
          <a:custGeom>
            <a:avLst/>
            <a:gdLst/>
            <a:ahLst/>
            <a:cxnLst/>
            <a:rect r="r" b="b" t="t" l="l"/>
            <a:pathLst>
              <a:path h="2373466" w="6875396">
                <a:moveTo>
                  <a:pt x="0" y="0"/>
                </a:moveTo>
                <a:lnTo>
                  <a:pt x="6875395" y="0"/>
                </a:lnTo>
                <a:lnTo>
                  <a:pt x="6875395" y="2373467"/>
                </a:lnTo>
                <a:lnTo>
                  <a:pt x="0" y="2373467"/>
                </a:lnTo>
                <a:lnTo>
                  <a:pt x="0" y="0"/>
                </a:lnTo>
                <a:close/>
              </a:path>
            </a:pathLst>
          </a:custGeom>
          <a:blipFill>
            <a:blip r:embed="rId9"/>
            <a:stretch>
              <a:fillRect l="0" t="0" r="0" b="0"/>
            </a:stretch>
          </a:blipFill>
        </p:spPr>
      </p:sp>
      <p:sp>
        <p:nvSpPr>
          <p:cNvPr name="TextBox 10" id="10"/>
          <p:cNvSpPr txBox="true"/>
          <p:nvPr/>
        </p:nvSpPr>
        <p:spPr>
          <a:xfrm rot="0">
            <a:off x="1698510" y="2169303"/>
            <a:ext cx="6479200" cy="540311"/>
          </a:xfrm>
          <a:prstGeom prst="rect">
            <a:avLst/>
          </a:prstGeom>
        </p:spPr>
        <p:txBody>
          <a:bodyPr anchor="t" rtlCol="false" tIns="0" lIns="0" bIns="0" rIns="0">
            <a:spAutoFit/>
          </a:bodyPr>
          <a:lstStyle/>
          <a:p>
            <a:pPr algn="l" marL="0" indent="0" lvl="0">
              <a:lnSpc>
                <a:spcPts val="4339"/>
              </a:lnSpc>
              <a:spcBef>
                <a:spcPct val="0"/>
              </a:spcBef>
            </a:pPr>
            <a:r>
              <a:rPr lang="en-US" b="true" sz="3099">
                <a:solidFill>
                  <a:srgbClr val="FFFFFF"/>
                </a:solidFill>
                <a:latin typeface="TT Supermolot Neue Expanded Bold"/>
                <a:ea typeface="TT Supermolot Neue Expanded Bold"/>
                <a:cs typeface="TT Supermolot Neue Expanded Bold"/>
                <a:sym typeface="TT Supermolot Neue Expanded Bold"/>
              </a:rPr>
              <a:t>3. VARIABEL</a:t>
            </a:r>
          </a:p>
        </p:txBody>
      </p:sp>
      <p:sp>
        <p:nvSpPr>
          <p:cNvPr name="TextBox 11" id="11"/>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2" id="12"/>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3" id="13"/>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4" id="14"/>
          <p:cNvSpPr txBox="true"/>
          <p:nvPr/>
        </p:nvSpPr>
        <p:spPr>
          <a:xfrm rot="0">
            <a:off x="1698510" y="2890590"/>
            <a:ext cx="14664390" cy="1253292"/>
          </a:xfrm>
          <a:prstGeom prst="rect">
            <a:avLst/>
          </a:prstGeom>
        </p:spPr>
        <p:txBody>
          <a:bodyPr anchor="t" rtlCol="false" tIns="0" lIns="0" bIns="0" rIns="0">
            <a:spAutoFit/>
          </a:bodyPr>
          <a:lstStyle/>
          <a:p>
            <a:pPr algn="just">
              <a:lnSpc>
                <a:spcPts val="3359"/>
              </a:lnSpc>
            </a:pPr>
            <a:r>
              <a:rPr lang="en-US" sz="2399">
                <a:solidFill>
                  <a:srgbClr val="FFFFFF"/>
                </a:solidFill>
                <a:latin typeface="TT Supermolot Neue Expanded"/>
                <a:ea typeface="TT Supermolot Neue Expanded"/>
                <a:cs typeface="TT Supermolot Neue Expanded"/>
                <a:sym typeface="TT Supermolot Neue Expanded"/>
              </a:rPr>
              <a:t>Variabel adalah suatu tempat yang digunakan untuk menampung data. Variabel ini dapat kita ibaratkan seperti sebuah wadah, dimana kita bisa memasukkan apapun kedalam wadah tersebut. </a:t>
            </a:r>
          </a:p>
          <a:p>
            <a:pPr algn="just" marL="0" indent="0" lvl="0">
              <a:lnSpc>
                <a:spcPts val="3359"/>
              </a:lnSpc>
              <a:spcBef>
                <a:spcPct val="0"/>
              </a:spcBef>
            </a:pPr>
          </a:p>
        </p:txBody>
      </p:sp>
      <p:sp>
        <p:nvSpPr>
          <p:cNvPr name="TextBox 15" id="15"/>
          <p:cNvSpPr txBox="true"/>
          <p:nvPr/>
        </p:nvSpPr>
        <p:spPr>
          <a:xfrm rot="0">
            <a:off x="1410146" y="6463106"/>
            <a:ext cx="4370675" cy="398747"/>
          </a:xfrm>
          <a:prstGeom prst="rect">
            <a:avLst/>
          </a:prstGeom>
        </p:spPr>
        <p:txBody>
          <a:bodyPr anchor="t" rtlCol="false" tIns="0" lIns="0" bIns="0" rIns="0">
            <a:spAutoFit/>
          </a:bodyPr>
          <a:lstStyle/>
          <a:p>
            <a:pPr algn="ctr" marL="0" indent="0" lvl="0">
              <a:lnSpc>
                <a:spcPts val="3219"/>
              </a:lnSpc>
              <a:spcBef>
                <a:spcPct val="0"/>
              </a:spcBef>
            </a:pPr>
            <a:r>
              <a:rPr lang="en-US" sz="2299">
                <a:solidFill>
                  <a:srgbClr val="FFFFFF"/>
                </a:solidFill>
                <a:latin typeface="TT Supermolot Neue Expanded"/>
                <a:ea typeface="TT Supermolot Neue Expanded"/>
                <a:cs typeface="TT Supermolot Neue Expanded"/>
                <a:sym typeface="TT Supermolot Neue Expanded"/>
              </a:rPr>
              <a:t>Cara menampilkan variable</a:t>
            </a:r>
          </a:p>
        </p:txBody>
      </p:sp>
      <p:sp>
        <p:nvSpPr>
          <p:cNvPr name="TextBox 16" id="16"/>
          <p:cNvSpPr txBox="true"/>
          <p:nvPr/>
        </p:nvSpPr>
        <p:spPr>
          <a:xfrm rot="0">
            <a:off x="1698510" y="4086731"/>
            <a:ext cx="3395365" cy="398747"/>
          </a:xfrm>
          <a:prstGeom prst="rect">
            <a:avLst/>
          </a:prstGeom>
        </p:spPr>
        <p:txBody>
          <a:bodyPr anchor="t" rtlCol="false" tIns="0" lIns="0" bIns="0" rIns="0">
            <a:spAutoFit/>
          </a:bodyPr>
          <a:lstStyle/>
          <a:p>
            <a:pPr algn="ctr" marL="0" indent="0" lvl="0">
              <a:lnSpc>
                <a:spcPts val="3219"/>
              </a:lnSpc>
              <a:spcBef>
                <a:spcPct val="0"/>
              </a:spcBef>
            </a:pPr>
            <a:r>
              <a:rPr lang="en-US" sz="2299">
                <a:solidFill>
                  <a:srgbClr val="FFFFFF"/>
                </a:solidFill>
                <a:latin typeface="TT Supermolot Neue Expanded"/>
                <a:ea typeface="TT Supermolot Neue Expanded"/>
                <a:cs typeface="TT Supermolot Neue Expanded"/>
                <a:sym typeface="TT Supermolot Neue Expanded"/>
              </a:rPr>
              <a:t>Cara membuat variable</a:t>
            </a:r>
          </a:p>
        </p:txBody>
      </p:sp>
      <p:sp>
        <p:nvSpPr>
          <p:cNvPr name="TextBox 17" id="17"/>
          <p:cNvSpPr txBox="true"/>
          <p:nvPr/>
        </p:nvSpPr>
        <p:spPr>
          <a:xfrm rot="0">
            <a:off x="9745694" y="4086731"/>
            <a:ext cx="3395365" cy="398747"/>
          </a:xfrm>
          <a:prstGeom prst="rect">
            <a:avLst/>
          </a:prstGeom>
        </p:spPr>
        <p:txBody>
          <a:bodyPr anchor="t" rtlCol="false" tIns="0" lIns="0" bIns="0" rIns="0">
            <a:spAutoFit/>
          </a:bodyPr>
          <a:lstStyle/>
          <a:p>
            <a:pPr algn="ctr" marL="0" indent="0" lvl="0">
              <a:lnSpc>
                <a:spcPts val="3219"/>
              </a:lnSpc>
              <a:spcBef>
                <a:spcPct val="0"/>
              </a:spcBef>
            </a:pPr>
            <a:r>
              <a:rPr lang="en-US" sz="2299">
                <a:solidFill>
                  <a:srgbClr val="FFFFFF"/>
                </a:solidFill>
                <a:latin typeface="TT Supermolot Neue Expanded"/>
                <a:ea typeface="TT Supermolot Neue Expanded"/>
                <a:cs typeface="TT Supermolot Neue Expanded"/>
                <a:sym typeface="TT Supermolot Neue Expanded"/>
              </a:rPr>
              <a:t>Hasil output variable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98510" y="4964527"/>
            <a:ext cx="6693664" cy="687369"/>
          </a:xfrm>
          <a:custGeom>
            <a:avLst/>
            <a:gdLst/>
            <a:ahLst/>
            <a:cxnLst/>
            <a:rect r="r" b="b" t="t" l="l"/>
            <a:pathLst>
              <a:path h="687369" w="6693664">
                <a:moveTo>
                  <a:pt x="0" y="0"/>
                </a:moveTo>
                <a:lnTo>
                  <a:pt x="6693664" y="0"/>
                </a:lnTo>
                <a:lnTo>
                  <a:pt x="6693664" y="687369"/>
                </a:lnTo>
                <a:lnTo>
                  <a:pt x="0" y="687369"/>
                </a:lnTo>
                <a:lnTo>
                  <a:pt x="0" y="0"/>
                </a:lnTo>
                <a:close/>
              </a:path>
            </a:pathLst>
          </a:custGeom>
          <a:blipFill>
            <a:blip r:embed="rId7"/>
            <a:stretch>
              <a:fillRect l="0" t="0" r="0" b="0"/>
            </a:stretch>
          </a:blipFill>
        </p:spPr>
      </p:sp>
      <p:sp>
        <p:nvSpPr>
          <p:cNvPr name="Freeform 8" id="8"/>
          <p:cNvSpPr/>
          <p:nvPr/>
        </p:nvSpPr>
        <p:spPr>
          <a:xfrm flipH="false" flipV="false" rot="0">
            <a:off x="1698510" y="6072668"/>
            <a:ext cx="6693664" cy="1334748"/>
          </a:xfrm>
          <a:custGeom>
            <a:avLst/>
            <a:gdLst/>
            <a:ahLst/>
            <a:cxnLst/>
            <a:rect r="r" b="b" t="t" l="l"/>
            <a:pathLst>
              <a:path h="1334748" w="6693664">
                <a:moveTo>
                  <a:pt x="0" y="0"/>
                </a:moveTo>
                <a:lnTo>
                  <a:pt x="6693664" y="0"/>
                </a:lnTo>
                <a:lnTo>
                  <a:pt x="6693664" y="1334748"/>
                </a:lnTo>
                <a:lnTo>
                  <a:pt x="0" y="1334748"/>
                </a:lnTo>
                <a:lnTo>
                  <a:pt x="0" y="0"/>
                </a:lnTo>
                <a:close/>
              </a:path>
            </a:pathLst>
          </a:custGeom>
          <a:blipFill>
            <a:blip r:embed="rId8"/>
            <a:stretch>
              <a:fillRect l="0" t="0" r="0" b="0"/>
            </a:stretch>
          </a:blipFill>
        </p:spPr>
      </p:sp>
      <p:sp>
        <p:nvSpPr>
          <p:cNvPr name="TextBox 9" id="9"/>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0" id="10"/>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1" id="11"/>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2" id="12"/>
          <p:cNvSpPr txBox="true"/>
          <p:nvPr/>
        </p:nvSpPr>
        <p:spPr>
          <a:xfrm rot="0">
            <a:off x="1698510" y="2144497"/>
            <a:ext cx="14449772" cy="2622803"/>
          </a:xfrm>
          <a:prstGeom prst="rect">
            <a:avLst/>
          </a:prstGeom>
        </p:spPr>
        <p:txBody>
          <a:bodyPr anchor="t" rtlCol="false" tIns="0" lIns="0" bIns="0" rIns="0">
            <a:spAutoFit/>
          </a:bodyPr>
          <a:lstStyle/>
          <a:p>
            <a:pPr algn="just">
              <a:lnSpc>
                <a:spcPts val="3507"/>
              </a:lnSpc>
            </a:pPr>
            <a:r>
              <a:rPr lang="en-US" sz="2505">
                <a:solidFill>
                  <a:srgbClr val="FFFFFF"/>
                </a:solidFill>
                <a:latin typeface="TT Supermolot Neue Expanded"/>
                <a:ea typeface="TT Supermolot Neue Expanded"/>
                <a:cs typeface="TT Supermolot Neue Expanded"/>
                <a:sym typeface="TT Supermolot Neue Expanded"/>
              </a:rPr>
              <a:t>Ada beberapa aturan adalam penulisan nama variabel, berikut adalah aturannya :</a:t>
            </a:r>
          </a:p>
          <a:p>
            <a:pPr algn="just" marL="540975" indent="-270488" lvl="1">
              <a:lnSpc>
                <a:spcPts val="3507"/>
              </a:lnSpc>
              <a:buAutoNum type="arabicPeriod" startAt="1"/>
            </a:pPr>
            <a:r>
              <a:rPr lang="en-US" sz="2505">
                <a:solidFill>
                  <a:srgbClr val="FFFFFF"/>
                </a:solidFill>
                <a:latin typeface="TT Supermolot Neue Expanded"/>
                <a:ea typeface="TT Supermolot Neue Expanded"/>
                <a:cs typeface="TT Supermolot Neue Expanded"/>
                <a:sym typeface="TT Supermolot Neue Expanded"/>
              </a:rPr>
              <a:t>Nama variabel tidak boleh diawali oleh angka atau underscore</a:t>
            </a:r>
          </a:p>
          <a:p>
            <a:pPr algn="just" marL="540975" indent="-270488" lvl="1">
              <a:lnSpc>
                <a:spcPts val="3507"/>
              </a:lnSpc>
              <a:buAutoNum type="arabicPeriod" startAt="1"/>
            </a:pPr>
            <a:r>
              <a:rPr lang="en-US" sz="2505">
                <a:solidFill>
                  <a:srgbClr val="FFFFFF"/>
                </a:solidFill>
                <a:latin typeface="TT Supermolot Neue Expanded"/>
                <a:ea typeface="TT Supermolot Neue Expanded"/>
                <a:cs typeface="TT Supermolot Neue Expanded"/>
                <a:sym typeface="TT Supermolot Neue Expanded"/>
              </a:rPr>
              <a:t>Nama variabel bersifat case sensitive. Artinya variabel </a:t>
            </a:r>
            <a:r>
              <a:rPr lang="en-US" sz="2505">
                <a:solidFill>
                  <a:srgbClr val="FF3131"/>
                </a:solidFill>
                <a:latin typeface="TT Supermolot Neue Expanded"/>
                <a:ea typeface="TT Supermolot Neue Expanded"/>
                <a:cs typeface="TT Supermolot Neue Expanded"/>
                <a:sym typeface="TT Supermolot Neue Expanded"/>
              </a:rPr>
              <a:t>nama </a:t>
            </a:r>
            <a:r>
              <a:rPr lang="en-US" sz="2505">
                <a:solidFill>
                  <a:srgbClr val="FFFFFF"/>
                </a:solidFill>
                <a:latin typeface="TT Supermolot Neue Expanded"/>
                <a:ea typeface="TT Supermolot Neue Expanded"/>
                <a:cs typeface="TT Supermolot Neue Expanded"/>
                <a:sym typeface="TT Supermolot Neue Expanded"/>
              </a:rPr>
              <a:t>berbeda dengan </a:t>
            </a:r>
            <a:r>
              <a:rPr lang="en-US" sz="2505">
                <a:solidFill>
                  <a:srgbClr val="FF3131"/>
                </a:solidFill>
                <a:latin typeface="TT Supermolot Neue Expanded"/>
                <a:ea typeface="TT Supermolot Neue Expanded"/>
                <a:cs typeface="TT Supermolot Neue Expanded"/>
                <a:sym typeface="TT Supermolot Neue Expanded"/>
              </a:rPr>
              <a:t>Nama</a:t>
            </a:r>
            <a:r>
              <a:rPr lang="en-US" sz="2505">
                <a:solidFill>
                  <a:srgbClr val="FFFFFF"/>
                </a:solidFill>
                <a:latin typeface="TT Supermolot Neue Expanded"/>
                <a:ea typeface="TT Supermolot Neue Expanded"/>
                <a:cs typeface="TT Supermolot Neue Expanded"/>
                <a:sym typeface="TT Supermolot Neue Expanded"/>
              </a:rPr>
              <a:t> atau </a:t>
            </a:r>
            <a:r>
              <a:rPr lang="en-US" sz="2505">
                <a:solidFill>
                  <a:srgbClr val="FF3131"/>
                </a:solidFill>
                <a:latin typeface="TT Supermolot Neue Expanded"/>
                <a:ea typeface="TT Supermolot Neue Expanded"/>
                <a:cs typeface="TT Supermolot Neue Expanded"/>
                <a:sym typeface="TT Supermolot Neue Expanded"/>
              </a:rPr>
              <a:t>naMA</a:t>
            </a:r>
          </a:p>
          <a:p>
            <a:pPr algn="just" marL="540975" indent="-270488" lvl="1">
              <a:lnSpc>
                <a:spcPts val="3507"/>
              </a:lnSpc>
              <a:buAutoNum type="arabicPeriod" startAt="1"/>
            </a:pPr>
            <a:r>
              <a:rPr lang="en-US" sz="2505">
                <a:solidFill>
                  <a:srgbClr val="FFFFFF"/>
                </a:solidFill>
                <a:latin typeface="TT Supermolot Neue Expanded"/>
                <a:ea typeface="TT Supermolot Neue Expanded"/>
                <a:cs typeface="TT Supermolot Neue Expanded"/>
                <a:sym typeface="TT Supermolot Neue Expanded"/>
              </a:rPr>
              <a:t>Gunakan camel-case atau underscore untuk menggantikan spasi</a:t>
            </a:r>
          </a:p>
          <a:p>
            <a:pPr algn="just" marL="0" indent="0" lvl="0">
              <a:lnSpc>
                <a:spcPts val="3507"/>
              </a:lnSpc>
              <a:spcBef>
                <a:spcPct val="0"/>
              </a:spcBef>
            </a:pPr>
            <a:r>
              <a:rPr lang="en-US" sz="2505">
                <a:solidFill>
                  <a:srgbClr val="FFFFFF"/>
                </a:solidFill>
                <a:latin typeface="TT Supermolot Neue Expanded"/>
                <a:ea typeface="TT Supermolot Neue Expanded"/>
                <a:cs typeface="TT Supermolot Neue Expanded"/>
                <a:sym typeface="TT Supermolot Neue Expanded"/>
              </a:rPr>
              <a:t>Contoh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698510" y="2242868"/>
            <a:ext cx="6479200" cy="540311"/>
          </a:xfrm>
          <a:prstGeom prst="rect">
            <a:avLst/>
          </a:prstGeom>
        </p:spPr>
        <p:txBody>
          <a:bodyPr anchor="t" rtlCol="false" tIns="0" lIns="0" bIns="0" rIns="0">
            <a:spAutoFit/>
          </a:bodyPr>
          <a:lstStyle/>
          <a:p>
            <a:pPr algn="l" marL="0" indent="0" lvl="0">
              <a:lnSpc>
                <a:spcPts val="4339"/>
              </a:lnSpc>
              <a:spcBef>
                <a:spcPct val="0"/>
              </a:spcBef>
            </a:pPr>
            <a:r>
              <a:rPr lang="en-US" b="true" sz="3099">
                <a:solidFill>
                  <a:srgbClr val="FFFFFF"/>
                </a:solidFill>
                <a:latin typeface="TT Supermolot Neue Expanded Bold"/>
                <a:ea typeface="TT Supermolot Neue Expanded Bold"/>
                <a:cs typeface="TT Supermolot Neue Expanded Bold"/>
                <a:sym typeface="TT Supermolot Neue Expanded Bold"/>
              </a:rPr>
              <a:t>4. TIPE DATA</a:t>
            </a:r>
          </a:p>
        </p:txBody>
      </p:sp>
      <p:sp>
        <p:nvSpPr>
          <p:cNvPr name="TextBox 8" id="8"/>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9" id="9"/>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0" id="10"/>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1" id="11"/>
          <p:cNvSpPr txBox="true"/>
          <p:nvPr/>
        </p:nvSpPr>
        <p:spPr>
          <a:xfrm rot="0">
            <a:off x="1698510" y="3003904"/>
            <a:ext cx="14845250" cy="4897574"/>
          </a:xfrm>
          <a:prstGeom prst="rect">
            <a:avLst/>
          </a:prstGeom>
        </p:spPr>
        <p:txBody>
          <a:bodyPr anchor="t" rtlCol="false" tIns="0" lIns="0" bIns="0" rIns="0">
            <a:spAutoFit/>
          </a:bodyPr>
          <a:lstStyle/>
          <a:p>
            <a:pPr algn="just">
              <a:lnSpc>
                <a:spcPts val="3581"/>
              </a:lnSpc>
            </a:pPr>
            <a:r>
              <a:rPr lang="en-US" sz="2558">
                <a:solidFill>
                  <a:srgbClr val="FFFFFF"/>
                </a:solidFill>
                <a:latin typeface="TT Supermolot Neue Expanded"/>
                <a:ea typeface="TT Supermolot Neue Expanded"/>
                <a:cs typeface="TT Supermolot Neue Expanded"/>
                <a:sym typeface="TT Supermolot Neue Expanded"/>
              </a:rPr>
              <a:t>Tipe data, sesuai namanya ia adalah jenis dari suatu data. Setiap data memiliki nilai, dan setiap nilai memiliki jenis. Ada data-data yang bertipe angka, ada pula yang bertipe huruf/karakter, ada juga yang bertipe benar/salah dan sebagainya. Sebagai ibarat, kalau variabel adalah wadah, maka tipe data adalah jenis barang atau jenis benda yang akan kita masukkan ke dalam wadah tersebut.</a:t>
            </a:r>
          </a:p>
          <a:p>
            <a:pPr algn="just">
              <a:lnSpc>
                <a:spcPts val="3581"/>
              </a:lnSpc>
            </a:pPr>
            <a:r>
              <a:rPr lang="en-US" sz="2558">
                <a:solidFill>
                  <a:srgbClr val="FFFFFF"/>
                </a:solidFill>
                <a:latin typeface="TT Supermolot Neue Expanded"/>
                <a:ea typeface="TT Supermolot Neue Expanded"/>
                <a:cs typeface="TT Supermolot Neue Expanded"/>
                <a:sym typeface="TT Supermolot Neue Expanded"/>
              </a:rPr>
              <a:t>Berikut adalah tipe-tipe data yang ada pada Python :</a:t>
            </a:r>
          </a:p>
          <a:p>
            <a:pPr algn="just" marL="552373" indent="-276187" lvl="1">
              <a:lnSpc>
                <a:spcPts val="3581"/>
              </a:lnSpc>
              <a:buAutoNum type="arabicPeriod" startAt="1"/>
            </a:pPr>
            <a:r>
              <a:rPr lang="en-US" sz="2558">
                <a:solidFill>
                  <a:srgbClr val="FFFFFF"/>
                </a:solidFill>
                <a:latin typeface="TT Supermolot Neue Expanded"/>
                <a:ea typeface="TT Supermolot Neue Expanded"/>
                <a:cs typeface="TT Supermolot Neue Expanded"/>
                <a:sym typeface="TT Supermolot Neue Expanded"/>
              </a:rPr>
              <a:t>Numbers</a:t>
            </a:r>
          </a:p>
          <a:p>
            <a:pPr algn="just" marL="552373" indent="-276187" lvl="1">
              <a:lnSpc>
                <a:spcPts val="3581"/>
              </a:lnSpc>
              <a:buAutoNum type="arabicPeriod" startAt="1"/>
            </a:pPr>
            <a:r>
              <a:rPr lang="en-US" sz="2558">
                <a:solidFill>
                  <a:srgbClr val="FFFFFF"/>
                </a:solidFill>
                <a:latin typeface="TT Supermolot Neue Expanded"/>
                <a:ea typeface="TT Supermolot Neue Expanded"/>
                <a:cs typeface="TT Supermolot Neue Expanded"/>
                <a:sym typeface="TT Supermolot Neue Expanded"/>
              </a:rPr>
              <a:t>String</a:t>
            </a:r>
          </a:p>
          <a:p>
            <a:pPr algn="just" marL="552373" indent="-276187" lvl="1">
              <a:lnSpc>
                <a:spcPts val="3581"/>
              </a:lnSpc>
              <a:buAutoNum type="arabicPeriod" startAt="1"/>
            </a:pPr>
            <a:r>
              <a:rPr lang="en-US" sz="2558">
                <a:solidFill>
                  <a:srgbClr val="FFFFFF"/>
                </a:solidFill>
                <a:latin typeface="TT Supermolot Neue Expanded"/>
                <a:ea typeface="TT Supermolot Neue Expanded"/>
                <a:cs typeface="TT Supermolot Neue Expanded"/>
                <a:sym typeface="TT Supermolot Neue Expanded"/>
              </a:rPr>
              <a:t>Boolean</a:t>
            </a:r>
          </a:p>
          <a:p>
            <a:pPr algn="just" marL="552373" indent="-276187" lvl="1">
              <a:lnSpc>
                <a:spcPts val="3581"/>
              </a:lnSpc>
              <a:buAutoNum type="arabicPeriod" startAt="1"/>
            </a:pPr>
            <a:r>
              <a:rPr lang="en-US" sz="2558">
                <a:solidFill>
                  <a:srgbClr val="FFFFFF"/>
                </a:solidFill>
                <a:latin typeface="TT Supermolot Neue Expanded"/>
                <a:ea typeface="TT Supermolot Neue Expanded"/>
                <a:cs typeface="TT Supermolot Neue Expanded"/>
                <a:sym typeface="TT Supermolot Neue Expanded"/>
              </a:rPr>
              <a:t>Koleksi</a:t>
            </a:r>
          </a:p>
          <a:p>
            <a:pPr algn="just" marL="0" indent="0" lvl="0">
              <a:lnSpc>
                <a:spcPts val="3581"/>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86457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3745" y="9567107"/>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302520"/>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10146" y="1816947"/>
            <a:ext cx="15849154" cy="4595807"/>
          </a:xfrm>
          <a:prstGeom prst="rect">
            <a:avLst/>
          </a:prstGeom>
        </p:spPr>
        <p:txBody>
          <a:bodyPr anchor="t" rtlCol="false" tIns="0" lIns="0" bIns="0" rIns="0">
            <a:spAutoFit/>
          </a:bodyPr>
          <a:lstStyle/>
          <a:p>
            <a:pPr algn="just">
              <a:lnSpc>
                <a:spcPts val="2940"/>
              </a:lnSpc>
            </a:pPr>
            <a:r>
              <a:rPr lang="en-US" sz="2100" b="true">
                <a:solidFill>
                  <a:srgbClr val="FFFFFF"/>
                </a:solidFill>
                <a:latin typeface="TT Supermolot Neue Expanded Bold"/>
                <a:ea typeface="TT Supermolot Neue Expanded Bold"/>
                <a:cs typeface="TT Supermolot Neue Expanded Bold"/>
                <a:sym typeface="TT Supermolot Neue Expanded Bold"/>
              </a:rPr>
              <a:t>1. Numbers</a:t>
            </a:r>
          </a:p>
          <a:p>
            <a:pPr algn="just">
              <a:lnSpc>
                <a:spcPts val="2784"/>
              </a:lnSpc>
            </a:pPr>
            <a:r>
              <a:rPr lang="en-US" sz="1989">
                <a:solidFill>
                  <a:srgbClr val="FFFFFF"/>
                </a:solidFill>
                <a:latin typeface="TT Supermolot Neue Expanded"/>
                <a:ea typeface="TT Supermolot Neue Expanded"/>
                <a:cs typeface="TT Supermolot Neue Expanded"/>
                <a:sym typeface="TT Supermolot Neue Expanded"/>
              </a:rPr>
              <a:t>Yang pertama adalah tipe data numerik. Tipe data numerik adalah semua jenis tipe yang bersifat angka, bisa ditambah, bisa dikurangi, bisa dikali, bisa dibagi, dan lain sebagainya.</a:t>
            </a:r>
          </a:p>
          <a:p>
            <a:pPr algn="just">
              <a:lnSpc>
                <a:spcPts val="2784"/>
              </a:lnSpc>
            </a:pPr>
            <a:r>
              <a:rPr lang="en-US" sz="1989">
                <a:solidFill>
                  <a:srgbClr val="FFFFFF"/>
                </a:solidFill>
                <a:latin typeface="TT Supermolot Neue Expanded"/>
                <a:ea typeface="TT Supermolot Neue Expanded"/>
                <a:cs typeface="TT Supermolot Neue Expanded"/>
                <a:sym typeface="TT Supermolot Neue Expanded"/>
              </a:rPr>
              <a:t>Numbers sendiri dibagi lagi menjadi tiga :</a:t>
            </a:r>
          </a:p>
          <a:p>
            <a:pPr algn="just">
              <a:lnSpc>
                <a:spcPts val="2784"/>
              </a:lnSpc>
            </a:pPr>
            <a:r>
              <a:rPr lang="en-US" sz="1989">
                <a:solidFill>
                  <a:srgbClr val="FFFFFF"/>
                </a:solidFill>
                <a:latin typeface="TT Supermolot Neue Expanded"/>
                <a:ea typeface="TT Supermolot Neue Expanded"/>
                <a:cs typeface="TT Supermolot Neue Expanded"/>
                <a:sym typeface="TT Supermolot Neue Expanded"/>
              </a:rPr>
              <a:t>1). In</a:t>
            </a:r>
            <a:r>
              <a:rPr lang="en-US" sz="1989">
                <a:solidFill>
                  <a:srgbClr val="FFFFFF"/>
                </a:solidFill>
                <a:latin typeface="TT Supermolot Neue Expanded"/>
                <a:ea typeface="TT Supermolot Neue Expanded"/>
                <a:cs typeface="TT Supermolot Neue Expanded"/>
                <a:sym typeface="TT Supermolot Neue Expanded"/>
              </a:rPr>
              <a:t>teger</a:t>
            </a:r>
          </a:p>
          <a:p>
            <a:pPr algn="just">
              <a:lnSpc>
                <a:spcPts val="2784"/>
              </a:lnSpc>
            </a:pPr>
            <a:r>
              <a:rPr lang="en-US" sz="1989">
                <a:solidFill>
                  <a:srgbClr val="FFFFFF"/>
                </a:solidFill>
                <a:latin typeface="TT Supermolot Neue Expanded"/>
                <a:ea typeface="TT Supermolot Neue Expanded"/>
                <a:cs typeface="TT Supermolot Neue Expanded"/>
                <a:sym typeface="TT Supermolot Neue Expanded"/>
              </a:rPr>
              <a:t>Tipe data integer adalah tipe data bilangan bulat. Sehingga setiap variabel yang memiliki nilai bilangan bulat, maka ia akan dikategorikan sebagai integer.</a:t>
            </a:r>
          </a:p>
          <a:p>
            <a:pPr algn="just">
              <a:lnSpc>
                <a:spcPts val="2784"/>
              </a:lnSpc>
            </a:pPr>
            <a:r>
              <a:rPr lang="en-US" sz="1989">
                <a:solidFill>
                  <a:srgbClr val="FFFFFF"/>
                </a:solidFill>
                <a:latin typeface="TT Supermolot Neue Expanded"/>
                <a:ea typeface="TT Supermolot Neue Expanded"/>
                <a:cs typeface="TT Supermolot Neue Expanded"/>
                <a:sym typeface="TT Supermolot Neue Expanded"/>
              </a:rPr>
              <a:t>2). </a:t>
            </a:r>
            <a:r>
              <a:rPr lang="en-US" sz="1989">
                <a:solidFill>
                  <a:srgbClr val="FFFFFF"/>
                </a:solidFill>
                <a:latin typeface="TT Supermolot Neue Expanded"/>
                <a:ea typeface="TT Supermolot Neue Expanded"/>
                <a:cs typeface="TT Supermolot Neue Expanded"/>
                <a:sym typeface="TT Supermolot Neue Expanded"/>
              </a:rPr>
              <a:t>Float</a:t>
            </a:r>
          </a:p>
          <a:p>
            <a:pPr algn="just">
              <a:lnSpc>
                <a:spcPts val="2784"/>
              </a:lnSpc>
            </a:pPr>
            <a:r>
              <a:rPr lang="en-US" sz="1989">
                <a:solidFill>
                  <a:srgbClr val="FFFFFF"/>
                </a:solidFill>
                <a:latin typeface="TT Supermolot Neue Expanded"/>
                <a:ea typeface="TT Supermolot Neue Expanded"/>
                <a:cs typeface="TT Supermolot Neue Expanded"/>
                <a:sym typeface="TT Supermolot Neue Expanded"/>
              </a:rPr>
              <a:t>Tipe data float digunakan untuk merepresentasikan angka desimal atau pecahan.</a:t>
            </a:r>
          </a:p>
          <a:p>
            <a:pPr algn="just">
              <a:lnSpc>
                <a:spcPts val="2784"/>
              </a:lnSpc>
            </a:pPr>
            <a:r>
              <a:rPr lang="en-US" sz="1989">
                <a:solidFill>
                  <a:srgbClr val="FFFFFF"/>
                </a:solidFill>
                <a:latin typeface="TT Supermolot Neue Expanded"/>
                <a:ea typeface="TT Supermolot Neue Expanded"/>
                <a:cs typeface="TT Supermolot Neue Expanded"/>
                <a:sym typeface="TT Supermolot Neue Expanded"/>
              </a:rPr>
              <a:t>3). </a:t>
            </a:r>
            <a:r>
              <a:rPr lang="en-US" sz="1989">
                <a:solidFill>
                  <a:srgbClr val="FFFFFF"/>
                </a:solidFill>
                <a:latin typeface="TT Supermolot Neue Expanded"/>
                <a:ea typeface="TT Supermolot Neue Expanded"/>
                <a:cs typeface="TT Supermolot Neue Expanded"/>
                <a:sym typeface="TT Supermolot Neue Expanded"/>
              </a:rPr>
              <a:t>Complex</a:t>
            </a:r>
          </a:p>
          <a:p>
            <a:pPr algn="just" marL="0" indent="0" lvl="0">
              <a:lnSpc>
                <a:spcPts val="2784"/>
              </a:lnSpc>
              <a:spcBef>
                <a:spcPct val="0"/>
              </a:spcBef>
            </a:pPr>
            <a:r>
              <a:rPr lang="en-US" sz="1989">
                <a:solidFill>
                  <a:srgbClr val="FFFFFF"/>
                </a:solidFill>
                <a:latin typeface="TT Supermolot Neue Expanded"/>
                <a:ea typeface="TT Supermolot Neue Expanded"/>
                <a:cs typeface="TT Supermolot Neue Expanded"/>
                <a:sym typeface="TT Supermolot Neue Expanded"/>
              </a:rPr>
              <a:t>tipe data complex, sesuai namanya, ini adalah tipe data yang kompleks. Ia merepresentasikan nilai imajiner. Biasanya nilai imajiner pada matematika dilambangkan dengan ( i ) namun di Python kita menggunakan ( j ) karena lebih sering digunakan pada elektrostatika dan rekayasa listrik</a:t>
            </a:r>
          </a:p>
        </p:txBody>
      </p:sp>
      <p:sp>
        <p:nvSpPr>
          <p:cNvPr name="Freeform 8" id="8"/>
          <p:cNvSpPr/>
          <p:nvPr/>
        </p:nvSpPr>
        <p:spPr>
          <a:xfrm flipH="false" flipV="false" rot="0">
            <a:off x="1410146" y="6948725"/>
            <a:ext cx="7554499" cy="2522478"/>
          </a:xfrm>
          <a:custGeom>
            <a:avLst/>
            <a:gdLst/>
            <a:ahLst/>
            <a:cxnLst/>
            <a:rect r="r" b="b" t="t" l="l"/>
            <a:pathLst>
              <a:path h="2522478" w="7554499">
                <a:moveTo>
                  <a:pt x="0" y="0"/>
                </a:moveTo>
                <a:lnTo>
                  <a:pt x="7554499" y="0"/>
                </a:lnTo>
                <a:lnTo>
                  <a:pt x="7554499" y="2522479"/>
                </a:lnTo>
                <a:lnTo>
                  <a:pt x="0" y="2522479"/>
                </a:lnTo>
                <a:lnTo>
                  <a:pt x="0" y="0"/>
                </a:lnTo>
                <a:close/>
              </a:path>
            </a:pathLst>
          </a:custGeom>
          <a:blipFill>
            <a:blip r:embed="rId7"/>
            <a:stretch>
              <a:fillRect l="0" t="0" r="0" b="0"/>
            </a:stretch>
          </a:blipFill>
        </p:spPr>
      </p:sp>
      <p:sp>
        <p:nvSpPr>
          <p:cNvPr name="Freeform 9" id="9"/>
          <p:cNvSpPr/>
          <p:nvPr/>
        </p:nvSpPr>
        <p:spPr>
          <a:xfrm flipH="false" flipV="false" rot="0">
            <a:off x="9437500" y="6948725"/>
            <a:ext cx="8315921" cy="1527767"/>
          </a:xfrm>
          <a:custGeom>
            <a:avLst/>
            <a:gdLst/>
            <a:ahLst/>
            <a:cxnLst/>
            <a:rect r="r" b="b" t="t" l="l"/>
            <a:pathLst>
              <a:path h="1527767" w="8315921">
                <a:moveTo>
                  <a:pt x="0" y="0"/>
                </a:moveTo>
                <a:lnTo>
                  <a:pt x="8315921" y="0"/>
                </a:lnTo>
                <a:lnTo>
                  <a:pt x="8315921" y="1527768"/>
                </a:lnTo>
                <a:lnTo>
                  <a:pt x="0" y="1527768"/>
                </a:lnTo>
                <a:lnTo>
                  <a:pt x="0" y="0"/>
                </a:lnTo>
                <a:close/>
              </a:path>
            </a:pathLst>
          </a:custGeom>
          <a:blipFill>
            <a:blip r:embed="rId8"/>
            <a:stretch>
              <a:fillRect l="0" t="0" r="-22722" b="0"/>
            </a:stretch>
          </a:blipFill>
        </p:spPr>
      </p:sp>
      <p:sp>
        <p:nvSpPr>
          <p:cNvPr name="TextBox 10" id="10"/>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1" id="11"/>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2" id="12"/>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3" id="13"/>
          <p:cNvSpPr txBox="true"/>
          <p:nvPr/>
        </p:nvSpPr>
        <p:spPr>
          <a:xfrm rot="0">
            <a:off x="66675" y="6499146"/>
            <a:ext cx="3395365" cy="316230"/>
          </a:xfrm>
          <a:prstGeom prst="rect">
            <a:avLst/>
          </a:prstGeom>
        </p:spPr>
        <p:txBody>
          <a:bodyPr anchor="t" rtlCol="false" tIns="0" lIns="0" bIns="0" rIns="0">
            <a:spAutoFit/>
          </a:bodyPr>
          <a:lstStyle/>
          <a:p>
            <a:pPr algn="ctr" marL="0" indent="0" lvl="0">
              <a:lnSpc>
                <a:spcPts val="2520"/>
              </a:lnSpc>
              <a:spcBef>
                <a:spcPct val="0"/>
              </a:spcBef>
            </a:pPr>
            <a:r>
              <a:rPr lang="en-US" b="true" sz="1800">
                <a:solidFill>
                  <a:srgbClr val="FFFFFF"/>
                </a:solidFill>
                <a:latin typeface="TT Supermolot Neue Expanded Bold"/>
                <a:ea typeface="TT Supermolot Neue Expanded Bold"/>
                <a:cs typeface="TT Supermolot Neue Expanded Bold"/>
                <a:sym typeface="TT Supermolot Neue Expanded Bold"/>
              </a:rPr>
              <a:t>Code:</a:t>
            </a:r>
          </a:p>
        </p:txBody>
      </p:sp>
      <p:sp>
        <p:nvSpPr>
          <p:cNvPr name="TextBox 14" id="14"/>
          <p:cNvSpPr txBox="true"/>
          <p:nvPr/>
        </p:nvSpPr>
        <p:spPr>
          <a:xfrm rot="0">
            <a:off x="9494650" y="6499146"/>
            <a:ext cx="3395365" cy="316230"/>
          </a:xfrm>
          <a:prstGeom prst="rect">
            <a:avLst/>
          </a:prstGeom>
        </p:spPr>
        <p:txBody>
          <a:bodyPr anchor="t" rtlCol="false" tIns="0" lIns="0" bIns="0" rIns="0">
            <a:spAutoFit/>
          </a:bodyPr>
          <a:lstStyle/>
          <a:p>
            <a:pPr algn="l" marL="0" indent="0" lvl="0">
              <a:lnSpc>
                <a:spcPts val="2520"/>
              </a:lnSpc>
              <a:spcBef>
                <a:spcPct val="0"/>
              </a:spcBef>
            </a:pPr>
            <a:r>
              <a:rPr lang="en-US" b="true" sz="1800">
                <a:solidFill>
                  <a:srgbClr val="FFFFFF"/>
                </a:solidFill>
                <a:latin typeface="TT Supermolot Neue Expanded Bold"/>
                <a:ea typeface="TT Supermolot Neue Expanded Bold"/>
                <a:cs typeface="TT Supermolot Neue Expanded Bold"/>
                <a:sym typeface="TT Supermolot Neue Expanded Bold"/>
              </a:rPr>
              <a:t>Output: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3745" y="9567107"/>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302520"/>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50988" y="4125043"/>
            <a:ext cx="15386025" cy="2174875"/>
          </a:xfrm>
          <a:prstGeom prst="rect">
            <a:avLst/>
          </a:prstGeom>
        </p:spPr>
        <p:txBody>
          <a:bodyPr anchor="t" rtlCol="false" tIns="0" lIns="0" bIns="0" rIns="0">
            <a:spAutoFit/>
          </a:bodyPr>
          <a:lstStyle/>
          <a:p>
            <a:pPr algn="just">
              <a:lnSpc>
                <a:spcPts val="3499"/>
              </a:lnSpc>
            </a:pPr>
            <a:r>
              <a:rPr lang="en-US" sz="2499" b="true">
                <a:solidFill>
                  <a:srgbClr val="FFFFFF"/>
                </a:solidFill>
                <a:latin typeface="TT Supermolot Neue Expanded Bold"/>
                <a:ea typeface="TT Supermolot Neue Expanded Bold"/>
                <a:cs typeface="TT Supermolot Neue Expanded Bold"/>
                <a:sym typeface="TT Supermolot Neue Expanded Bold"/>
              </a:rPr>
              <a:t>2. String</a:t>
            </a:r>
          </a:p>
          <a:p>
            <a:pPr algn="just">
              <a:lnSpc>
                <a:spcPts val="3499"/>
              </a:lnSpc>
            </a:pPr>
            <a:r>
              <a:rPr lang="en-US" sz="2499">
                <a:solidFill>
                  <a:srgbClr val="FFFFFF"/>
                </a:solidFill>
                <a:latin typeface="TT Supermolot Neue Expanded"/>
                <a:ea typeface="TT Supermolot Neue Expanded"/>
                <a:cs typeface="TT Supermolot Neue Expanded"/>
                <a:sym typeface="TT Supermolot Neue Expanded"/>
              </a:rPr>
              <a:t>Selanjutnya yang akan kita bahas adalah tipe data string. Ia adalah tipe data yang digunakan untuk menyimpan sebuah teks. Data yang bertipe string harus diapit oleh tanda petik, baik tanda petik satu (' ') mau pun tanda petik dua (" ").</a:t>
            </a:r>
          </a:p>
          <a:p>
            <a:pPr algn="just" marL="0" indent="0" lvl="0">
              <a:lnSpc>
                <a:spcPts val="3499"/>
              </a:lnSpc>
              <a:spcBef>
                <a:spcPct val="0"/>
              </a:spcBef>
            </a:pPr>
          </a:p>
        </p:txBody>
      </p:sp>
      <p:sp>
        <p:nvSpPr>
          <p:cNvPr name="TextBox 8" id="8"/>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9" id="9"/>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0" id="10"/>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3745" y="9567107"/>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302520"/>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28700" y="6867628"/>
            <a:ext cx="12439766" cy="2741659"/>
          </a:xfrm>
          <a:custGeom>
            <a:avLst/>
            <a:gdLst/>
            <a:ahLst/>
            <a:cxnLst/>
            <a:rect r="r" b="b" t="t" l="l"/>
            <a:pathLst>
              <a:path h="2741659" w="12439766">
                <a:moveTo>
                  <a:pt x="0" y="0"/>
                </a:moveTo>
                <a:lnTo>
                  <a:pt x="12439766" y="0"/>
                </a:lnTo>
                <a:lnTo>
                  <a:pt x="12439766" y="2741659"/>
                </a:lnTo>
                <a:lnTo>
                  <a:pt x="0" y="2741659"/>
                </a:lnTo>
                <a:lnTo>
                  <a:pt x="0" y="0"/>
                </a:lnTo>
                <a:close/>
              </a:path>
            </a:pathLst>
          </a:custGeom>
          <a:blipFill>
            <a:blip r:embed="rId7"/>
            <a:stretch>
              <a:fillRect l="0" t="-5206" r="0" b="-5206"/>
            </a:stretch>
          </a:blipFill>
        </p:spPr>
      </p:sp>
      <p:sp>
        <p:nvSpPr>
          <p:cNvPr name="Freeform 8" id="8"/>
          <p:cNvSpPr/>
          <p:nvPr/>
        </p:nvSpPr>
        <p:spPr>
          <a:xfrm flipH="false" flipV="false" rot="0">
            <a:off x="1028700" y="1028700"/>
            <a:ext cx="12439766" cy="5162653"/>
          </a:xfrm>
          <a:custGeom>
            <a:avLst/>
            <a:gdLst/>
            <a:ahLst/>
            <a:cxnLst/>
            <a:rect r="r" b="b" t="t" l="l"/>
            <a:pathLst>
              <a:path h="5162653" w="12439766">
                <a:moveTo>
                  <a:pt x="0" y="0"/>
                </a:moveTo>
                <a:lnTo>
                  <a:pt x="12439766" y="0"/>
                </a:lnTo>
                <a:lnTo>
                  <a:pt x="12439766" y="5162653"/>
                </a:lnTo>
                <a:lnTo>
                  <a:pt x="0" y="5162653"/>
                </a:lnTo>
                <a:lnTo>
                  <a:pt x="0" y="0"/>
                </a:lnTo>
                <a:close/>
              </a:path>
            </a:pathLst>
          </a:custGeom>
          <a:blipFill>
            <a:blip r:embed="rId8"/>
            <a:stretch>
              <a:fillRect l="0" t="-5765" r="0" b="-5765"/>
            </a:stretch>
          </a:blipFill>
        </p:spPr>
      </p:sp>
      <p:sp>
        <p:nvSpPr>
          <p:cNvPr name="TextBox 9" id="9"/>
          <p:cNvSpPr txBox="true"/>
          <p:nvPr/>
        </p:nvSpPr>
        <p:spPr>
          <a:xfrm rot="0">
            <a:off x="793035" y="488983"/>
            <a:ext cx="1431081" cy="398780"/>
          </a:xfrm>
          <a:prstGeom prst="rect">
            <a:avLst/>
          </a:prstGeom>
        </p:spPr>
        <p:txBody>
          <a:bodyPr anchor="t" rtlCol="false" tIns="0" lIns="0" bIns="0" rIns="0">
            <a:spAutoFit/>
          </a:bodyPr>
          <a:lstStyle/>
          <a:p>
            <a:pPr algn="ctr" marL="0" indent="0" lvl="0">
              <a:lnSpc>
                <a:spcPts val="3219"/>
              </a:lnSpc>
              <a:spcBef>
                <a:spcPct val="0"/>
              </a:spcBef>
            </a:pPr>
            <a:r>
              <a:rPr lang="en-US" sz="2299">
                <a:solidFill>
                  <a:srgbClr val="FFFFFF"/>
                </a:solidFill>
                <a:latin typeface="TT Supermolot Neue Expanded"/>
                <a:ea typeface="TT Supermolot Neue Expanded"/>
                <a:cs typeface="TT Supermolot Neue Expanded"/>
                <a:sym typeface="TT Supermolot Neue Expanded"/>
              </a:rPr>
              <a:t>Code :</a:t>
            </a:r>
          </a:p>
        </p:txBody>
      </p:sp>
      <p:sp>
        <p:nvSpPr>
          <p:cNvPr name="TextBox 10" id="10"/>
          <p:cNvSpPr txBox="true"/>
          <p:nvPr/>
        </p:nvSpPr>
        <p:spPr>
          <a:xfrm rot="0">
            <a:off x="1028700" y="6324703"/>
            <a:ext cx="1431081" cy="398780"/>
          </a:xfrm>
          <a:prstGeom prst="rect">
            <a:avLst/>
          </a:prstGeom>
        </p:spPr>
        <p:txBody>
          <a:bodyPr anchor="t" rtlCol="false" tIns="0" lIns="0" bIns="0" rIns="0">
            <a:spAutoFit/>
          </a:bodyPr>
          <a:lstStyle/>
          <a:p>
            <a:pPr algn="ctr" marL="0" indent="0" lvl="0">
              <a:lnSpc>
                <a:spcPts val="3219"/>
              </a:lnSpc>
              <a:spcBef>
                <a:spcPct val="0"/>
              </a:spcBef>
            </a:pPr>
            <a:r>
              <a:rPr lang="en-US" sz="2299">
                <a:solidFill>
                  <a:srgbClr val="FFFFFF"/>
                </a:solidFill>
                <a:latin typeface="TT Supermolot Neue Expanded"/>
                <a:ea typeface="TT Supermolot Neue Expanded"/>
                <a:cs typeface="TT Supermolot Neue Expanded"/>
                <a:sym typeface="TT Supermolot Neue Expanded"/>
              </a:rPr>
              <a:t>Output :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3745" y="9567107"/>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302520"/>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901871" y="3972013"/>
            <a:ext cx="14039230" cy="3901837"/>
          </a:xfrm>
          <a:custGeom>
            <a:avLst/>
            <a:gdLst/>
            <a:ahLst/>
            <a:cxnLst/>
            <a:rect r="r" b="b" t="t" l="l"/>
            <a:pathLst>
              <a:path h="3901837" w="14039230">
                <a:moveTo>
                  <a:pt x="0" y="0"/>
                </a:moveTo>
                <a:lnTo>
                  <a:pt x="14039230" y="0"/>
                </a:lnTo>
                <a:lnTo>
                  <a:pt x="14039230" y="3901837"/>
                </a:lnTo>
                <a:lnTo>
                  <a:pt x="0" y="3901837"/>
                </a:lnTo>
                <a:lnTo>
                  <a:pt x="0" y="0"/>
                </a:lnTo>
                <a:close/>
              </a:path>
            </a:pathLst>
          </a:custGeom>
          <a:blipFill>
            <a:blip r:embed="rId7"/>
            <a:stretch>
              <a:fillRect l="0" t="0" r="-11728" b="0"/>
            </a:stretch>
          </a:blipFill>
        </p:spPr>
      </p:sp>
      <p:sp>
        <p:nvSpPr>
          <p:cNvPr name="TextBox 8" id="8"/>
          <p:cNvSpPr txBox="true"/>
          <p:nvPr/>
        </p:nvSpPr>
        <p:spPr>
          <a:xfrm rot="0">
            <a:off x="1873275" y="1807422"/>
            <a:ext cx="14624340" cy="834390"/>
          </a:xfrm>
          <a:prstGeom prst="rect">
            <a:avLst/>
          </a:prstGeom>
        </p:spPr>
        <p:txBody>
          <a:bodyPr anchor="t" rtlCol="false" tIns="0" lIns="0" bIns="0" rIns="0">
            <a:spAutoFit/>
          </a:bodyPr>
          <a:lstStyle/>
          <a:p>
            <a:pPr algn="just">
              <a:lnSpc>
                <a:spcPts val="3359"/>
              </a:lnSpc>
            </a:pPr>
            <a:r>
              <a:rPr lang="en-US" sz="2400" b="true">
                <a:solidFill>
                  <a:srgbClr val="FFFFFF"/>
                </a:solidFill>
                <a:latin typeface="TT Supermolot Neue Expanded Bold"/>
                <a:ea typeface="TT Supermolot Neue Expanded Bold"/>
                <a:cs typeface="TT Supermolot Neue Expanded Bold"/>
                <a:sym typeface="TT Supermolot Neue Expanded Bold"/>
              </a:rPr>
              <a:t>3. Boolean</a:t>
            </a:r>
          </a:p>
          <a:p>
            <a:pPr algn="just" marL="0" indent="0" lvl="0">
              <a:lnSpc>
                <a:spcPts val="3359"/>
              </a:lnSpc>
              <a:spcBef>
                <a:spcPct val="0"/>
              </a:spcBef>
            </a:pPr>
          </a:p>
        </p:txBody>
      </p:sp>
      <p:sp>
        <p:nvSpPr>
          <p:cNvPr name="TextBox 9" id="9"/>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0" id="10"/>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1" id="11"/>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2" id="12"/>
          <p:cNvSpPr txBox="true"/>
          <p:nvPr/>
        </p:nvSpPr>
        <p:spPr>
          <a:xfrm rot="0">
            <a:off x="1873275" y="2371525"/>
            <a:ext cx="12338338" cy="737235"/>
          </a:xfrm>
          <a:prstGeom prst="rect">
            <a:avLst/>
          </a:prstGeom>
        </p:spPr>
        <p:txBody>
          <a:bodyPr anchor="t" rtlCol="false" tIns="0" lIns="0" bIns="0" rIns="0">
            <a:spAutoFit/>
          </a:bodyPr>
          <a:lstStyle/>
          <a:p>
            <a:pPr algn="l">
              <a:lnSpc>
                <a:spcPts val="2940"/>
              </a:lnSpc>
              <a:spcBef>
                <a:spcPct val="0"/>
              </a:spcBef>
            </a:pPr>
            <a:r>
              <a:rPr lang="en-US" sz="2100">
                <a:solidFill>
                  <a:srgbClr val="FFFFFF"/>
                </a:solidFill>
                <a:latin typeface="TT Supermolot Neue Expanded"/>
                <a:ea typeface="TT Supermolot Neue Expanded"/>
                <a:cs typeface="TT Supermolot Neue Expanded"/>
                <a:sym typeface="TT Supermolot Neue Expanded"/>
              </a:rPr>
              <a:t>Tipe data boolean hanya memiliki dua buah nilai, yaitu; True dan False. Nilai True untuk pernyataan bernilai benar, dan False untuk merepresentasikan pernyataan yang bernilai salah.</a:t>
            </a:r>
          </a:p>
        </p:txBody>
      </p:sp>
      <p:sp>
        <p:nvSpPr>
          <p:cNvPr name="TextBox 13" id="13"/>
          <p:cNvSpPr txBox="true"/>
          <p:nvPr/>
        </p:nvSpPr>
        <p:spPr>
          <a:xfrm rot="0">
            <a:off x="1901871" y="3500369"/>
            <a:ext cx="11329855" cy="365760"/>
          </a:xfrm>
          <a:prstGeom prst="rect">
            <a:avLst/>
          </a:prstGeom>
        </p:spPr>
        <p:txBody>
          <a:bodyPr anchor="t" rtlCol="false" tIns="0" lIns="0" bIns="0" rIns="0">
            <a:spAutoFit/>
          </a:bodyPr>
          <a:lstStyle/>
          <a:p>
            <a:pPr algn="l">
              <a:lnSpc>
                <a:spcPts val="2940"/>
              </a:lnSpc>
              <a:spcBef>
                <a:spcPct val="0"/>
              </a:spcBef>
            </a:pPr>
            <a:r>
              <a:rPr lang="en-US" sz="2100">
                <a:solidFill>
                  <a:srgbClr val="FFFFFF"/>
                </a:solidFill>
                <a:latin typeface="TT Supermolot Neue Expanded"/>
                <a:ea typeface="TT Supermolot Neue Expanded"/>
                <a:cs typeface="TT Supermolot Neue Expanded"/>
                <a:sym typeface="TT Supermolot Neue Expanded"/>
              </a:rPr>
              <a:t>Code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3745" y="9567107"/>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302520"/>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831830" y="3629861"/>
            <a:ext cx="14624340" cy="798830"/>
          </a:xfrm>
          <a:prstGeom prst="rect">
            <a:avLst/>
          </a:prstGeom>
        </p:spPr>
        <p:txBody>
          <a:bodyPr anchor="t" rtlCol="false" tIns="0" lIns="0" bIns="0" rIns="0">
            <a:spAutoFit/>
          </a:bodyPr>
          <a:lstStyle/>
          <a:p>
            <a:pPr algn="just">
              <a:lnSpc>
                <a:spcPts val="3220"/>
              </a:lnSpc>
            </a:pPr>
            <a:r>
              <a:rPr lang="en-US" sz="2300" b="true">
                <a:solidFill>
                  <a:srgbClr val="FFFFFF"/>
                </a:solidFill>
                <a:latin typeface="TT Supermolot Neue Expanded Bold"/>
                <a:ea typeface="TT Supermolot Neue Expanded Bold"/>
                <a:cs typeface="TT Supermolot Neue Expanded Bold"/>
                <a:sym typeface="TT Supermolot Neue Expanded Bold"/>
              </a:rPr>
              <a:t>4. Koleksi</a:t>
            </a:r>
          </a:p>
          <a:p>
            <a:pPr algn="just" marL="0" indent="0" lvl="0">
              <a:lnSpc>
                <a:spcPts val="3220"/>
              </a:lnSpc>
              <a:spcBef>
                <a:spcPct val="0"/>
              </a:spcBef>
            </a:pPr>
          </a:p>
        </p:txBody>
      </p:sp>
      <p:sp>
        <p:nvSpPr>
          <p:cNvPr name="TextBox 8" id="8"/>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9" id="9"/>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0" id="10"/>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1" id="11"/>
          <p:cNvSpPr txBox="true"/>
          <p:nvPr/>
        </p:nvSpPr>
        <p:spPr>
          <a:xfrm rot="0">
            <a:off x="2125083" y="5220883"/>
            <a:ext cx="13954944" cy="1379106"/>
          </a:xfrm>
          <a:prstGeom prst="rect">
            <a:avLst/>
          </a:prstGeom>
        </p:spPr>
        <p:txBody>
          <a:bodyPr anchor="t" rtlCol="false" tIns="0" lIns="0" bIns="0" rIns="0">
            <a:spAutoFit/>
          </a:bodyPr>
          <a:lstStyle/>
          <a:p>
            <a:pPr algn="l" marL="420712" indent="-210356" lvl="1">
              <a:lnSpc>
                <a:spcPts val="2728"/>
              </a:lnSpc>
              <a:buFont typeface="Arial"/>
              <a:buChar char="•"/>
            </a:pPr>
            <a:r>
              <a:rPr lang="en-US" b="true" sz="1948">
                <a:solidFill>
                  <a:srgbClr val="FFFFFF"/>
                </a:solidFill>
                <a:latin typeface="TT Supermolot Neue Expanded Bold"/>
                <a:ea typeface="TT Supermolot Neue Expanded Bold"/>
                <a:cs typeface="TT Supermolot Neue Expanded Bold"/>
                <a:sym typeface="TT Supermolot Neue Expanded Bold"/>
              </a:rPr>
              <a:t>LIST</a:t>
            </a:r>
          </a:p>
          <a:p>
            <a:pPr algn="l" marL="420712" indent="-210356" lvl="1">
              <a:lnSpc>
                <a:spcPts val="2728"/>
              </a:lnSpc>
              <a:buFont typeface="Arial"/>
              <a:buChar char="•"/>
            </a:pPr>
            <a:r>
              <a:rPr lang="en-US" b="true" sz="1948">
                <a:solidFill>
                  <a:srgbClr val="FFFFFF"/>
                </a:solidFill>
                <a:latin typeface="TT Supermolot Neue Expanded Bold"/>
                <a:ea typeface="TT Supermolot Neue Expanded Bold"/>
                <a:cs typeface="TT Supermolot Neue Expanded Bold"/>
                <a:sym typeface="TT Supermolot Neue Expanded Bold"/>
              </a:rPr>
              <a:t>TUPLE</a:t>
            </a:r>
          </a:p>
          <a:p>
            <a:pPr algn="l" marL="420712" indent="-210356" lvl="1">
              <a:lnSpc>
                <a:spcPts val="2728"/>
              </a:lnSpc>
              <a:buFont typeface="Arial"/>
              <a:buChar char="•"/>
            </a:pPr>
            <a:r>
              <a:rPr lang="en-US" b="true" sz="1948">
                <a:solidFill>
                  <a:srgbClr val="FFFFFF"/>
                </a:solidFill>
                <a:latin typeface="TT Supermolot Neue Expanded Bold"/>
                <a:ea typeface="TT Supermolot Neue Expanded Bold"/>
                <a:cs typeface="TT Supermolot Neue Expanded Bold"/>
                <a:sym typeface="TT Supermolot Neue Expanded Bold"/>
              </a:rPr>
              <a:t>SET</a:t>
            </a:r>
          </a:p>
          <a:p>
            <a:pPr algn="l" marL="420712" indent="-210356" lvl="1">
              <a:lnSpc>
                <a:spcPts val="2728"/>
              </a:lnSpc>
              <a:buFont typeface="Arial"/>
              <a:buChar char="•"/>
            </a:pPr>
            <a:r>
              <a:rPr lang="en-US" b="true" sz="1948">
                <a:solidFill>
                  <a:srgbClr val="FFFFFF"/>
                </a:solidFill>
                <a:latin typeface="TT Supermolot Neue Expanded Bold"/>
                <a:ea typeface="TT Supermolot Neue Expanded Bold"/>
                <a:cs typeface="TT Supermolot Neue Expanded Bold"/>
                <a:sym typeface="TT Supermolot Neue Expanded Bold"/>
              </a:rPr>
              <a:t>DICTIONARY</a:t>
            </a:r>
          </a:p>
        </p:txBody>
      </p:sp>
      <p:sp>
        <p:nvSpPr>
          <p:cNvPr name="TextBox 12" id="12"/>
          <p:cNvSpPr txBox="true"/>
          <p:nvPr/>
        </p:nvSpPr>
        <p:spPr>
          <a:xfrm rot="0">
            <a:off x="2211979" y="4295410"/>
            <a:ext cx="14244191" cy="798681"/>
          </a:xfrm>
          <a:prstGeom prst="rect">
            <a:avLst/>
          </a:prstGeom>
        </p:spPr>
        <p:txBody>
          <a:bodyPr anchor="t" rtlCol="false" tIns="0" lIns="0" bIns="0" rIns="0">
            <a:spAutoFit/>
          </a:bodyPr>
          <a:lstStyle/>
          <a:p>
            <a:pPr algn="l">
              <a:lnSpc>
                <a:spcPts val="3219"/>
              </a:lnSpc>
              <a:spcBef>
                <a:spcPct val="0"/>
              </a:spcBef>
            </a:pPr>
            <a:r>
              <a:rPr lang="en-US" sz="2299">
                <a:solidFill>
                  <a:srgbClr val="FFFFFF"/>
                </a:solidFill>
                <a:latin typeface="TT Supermolot Neue Expanded"/>
                <a:ea typeface="TT Supermolot Neue Expanded"/>
                <a:cs typeface="TT Supermolot Neue Expanded"/>
                <a:sym typeface="TT Supermolot Neue Expanded"/>
              </a:rPr>
              <a:t>Tipe data koleksi adalah tipe data dalam pemrograman yang digunakan untuk menyimpan dan mengelola sekumpulan data atau elemen yang biasanya berhubungan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8" id="8"/>
          <p:cNvSpPr txBox="true"/>
          <p:nvPr/>
        </p:nvSpPr>
        <p:spPr>
          <a:xfrm rot="0">
            <a:off x="5584986" y="1747622"/>
            <a:ext cx="7556073" cy="762000"/>
          </a:xfrm>
          <a:prstGeom prst="rect">
            <a:avLst/>
          </a:prstGeom>
        </p:spPr>
        <p:txBody>
          <a:bodyPr anchor="t" rtlCol="false" tIns="0" lIns="0" bIns="0" rIns="0">
            <a:spAutoFit/>
          </a:bodyPr>
          <a:lstStyle/>
          <a:p>
            <a:pPr algn="ctr" marL="0" indent="0" lvl="0">
              <a:lnSpc>
                <a:spcPts val="6299"/>
              </a:lnSpc>
              <a:spcBef>
                <a:spcPct val="0"/>
              </a:spcBef>
            </a:pPr>
            <a:r>
              <a:rPr lang="en-US" b="true" sz="4499">
                <a:solidFill>
                  <a:srgbClr val="FFFFFF"/>
                </a:solidFill>
                <a:latin typeface="TT Supermolot Neue Expanded Bold"/>
                <a:ea typeface="TT Supermolot Neue Expanded Bold"/>
                <a:cs typeface="TT Supermolot Neue Expanded Bold"/>
                <a:sym typeface="TT Supermolot Neue Expanded Bold"/>
              </a:rPr>
              <a:t>ANGGOTA KELOMPOK</a:t>
            </a:r>
          </a:p>
        </p:txBody>
      </p:sp>
      <p:sp>
        <p:nvSpPr>
          <p:cNvPr name="TextBox 9" id="9"/>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0" id="10"/>
          <p:cNvSpPr txBox="true"/>
          <p:nvPr/>
        </p:nvSpPr>
        <p:spPr>
          <a:xfrm rot="0">
            <a:off x="2816152" y="3391642"/>
            <a:ext cx="13624744" cy="5463540"/>
          </a:xfrm>
          <a:prstGeom prst="rect">
            <a:avLst/>
          </a:prstGeom>
        </p:spPr>
        <p:txBody>
          <a:bodyPr anchor="t" rtlCol="false" tIns="0" lIns="0" bIns="0" rIns="0">
            <a:spAutoFit/>
          </a:bodyPr>
          <a:lstStyle/>
          <a:p>
            <a:pPr algn="l" marL="647700" indent="-323850" lvl="1">
              <a:lnSpc>
                <a:spcPts val="4830"/>
              </a:lnSpc>
              <a:buAutoNum type="arabicPeriod" startAt="1"/>
            </a:pPr>
            <a:r>
              <a:rPr lang="en-US" sz="3000" spc="110">
                <a:solidFill>
                  <a:srgbClr val="FFFFFF"/>
                </a:solidFill>
                <a:latin typeface="TT Supermolot Neue Expanded"/>
                <a:ea typeface="TT Supermolot Neue Expanded"/>
                <a:cs typeface="TT Supermolot Neue Expanded"/>
                <a:sym typeface="TT Supermolot Neue Expanded"/>
              </a:rPr>
              <a:t> NAYLAH HANIIFAH RAMADHANI - 1512623003</a:t>
            </a:r>
          </a:p>
          <a:p>
            <a:pPr algn="l" marL="647700" indent="-323850" lvl="1">
              <a:lnSpc>
                <a:spcPts val="4830"/>
              </a:lnSpc>
              <a:buAutoNum type="arabicPeriod" startAt="1"/>
            </a:pPr>
            <a:r>
              <a:rPr lang="en-US" sz="3000" spc="110">
                <a:solidFill>
                  <a:srgbClr val="FFFFFF"/>
                </a:solidFill>
                <a:latin typeface="TT Supermolot Neue Expanded"/>
                <a:ea typeface="TT Supermolot Neue Expanded"/>
                <a:cs typeface="TT Supermolot Neue Expanded"/>
                <a:sym typeface="TT Supermolot Neue Expanded"/>
              </a:rPr>
              <a:t> DEFA RAHMITA RIFQI RAMADHANI - 1512623005</a:t>
            </a:r>
          </a:p>
          <a:p>
            <a:pPr algn="l" marL="647700" indent="-323850" lvl="1">
              <a:lnSpc>
                <a:spcPts val="4830"/>
              </a:lnSpc>
              <a:buAutoNum type="arabicPeriod" startAt="1"/>
            </a:pPr>
            <a:r>
              <a:rPr lang="en-US" sz="3000" spc="110">
                <a:solidFill>
                  <a:srgbClr val="FFFFFF"/>
                </a:solidFill>
                <a:latin typeface="TT Supermolot Neue Expanded"/>
                <a:ea typeface="TT Supermolot Neue Expanded"/>
                <a:cs typeface="TT Supermolot Neue Expanded"/>
                <a:sym typeface="TT Supermolot Neue Expanded"/>
              </a:rPr>
              <a:t> AHMAD TAUFIK - 1512623011</a:t>
            </a:r>
          </a:p>
          <a:p>
            <a:pPr algn="l" marL="647700" indent="-323850" lvl="1">
              <a:lnSpc>
                <a:spcPts val="4830"/>
              </a:lnSpc>
              <a:buAutoNum type="arabicPeriod" startAt="1"/>
            </a:pPr>
            <a:r>
              <a:rPr lang="en-US" sz="3000" spc="110">
                <a:solidFill>
                  <a:srgbClr val="FFFFFF"/>
                </a:solidFill>
                <a:latin typeface="TT Supermolot Neue Expanded"/>
                <a:ea typeface="TT Supermolot Neue Expanded"/>
                <a:cs typeface="TT Supermolot Neue Expanded"/>
                <a:sym typeface="TT Supermolot Neue Expanded"/>
              </a:rPr>
              <a:t> MUHAMMAD AKHYAR - 1512623020</a:t>
            </a:r>
          </a:p>
          <a:p>
            <a:pPr algn="l" marL="647700" indent="-323850" lvl="1">
              <a:lnSpc>
                <a:spcPts val="4830"/>
              </a:lnSpc>
              <a:buAutoNum type="arabicPeriod" startAt="1"/>
            </a:pPr>
            <a:r>
              <a:rPr lang="en-US" sz="3000" spc="110">
                <a:solidFill>
                  <a:srgbClr val="FFFFFF"/>
                </a:solidFill>
                <a:latin typeface="TT Supermolot Neue Expanded"/>
                <a:ea typeface="TT Supermolot Neue Expanded"/>
                <a:cs typeface="TT Supermolot Neue Expanded"/>
                <a:sym typeface="TT Supermolot Neue Expanded"/>
              </a:rPr>
              <a:t> RASTIA SATRIA MIKHA - 1512623025</a:t>
            </a:r>
          </a:p>
          <a:p>
            <a:pPr algn="l" marL="647700" indent="-323850" lvl="1">
              <a:lnSpc>
                <a:spcPts val="4830"/>
              </a:lnSpc>
              <a:buAutoNum type="arabicPeriod" startAt="1"/>
            </a:pPr>
            <a:r>
              <a:rPr lang="en-US" sz="3000" spc="110">
                <a:solidFill>
                  <a:srgbClr val="FFFFFF"/>
                </a:solidFill>
                <a:latin typeface="TT Supermolot Neue Expanded"/>
                <a:ea typeface="TT Supermolot Neue Expanded"/>
                <a:cs typeface="TT Supermolot Neue Expanded"/>
                <a:sym typeface="TT Supermolot Neue Expanded"/>
              </a:rPr>
              <a:t> DANU SUKO HANDIYANTO - 1512623038</a:t>
            </a:r>
          </a:p>
          <a:p>
            <a:pPr algn="l" marL="647700" indent="-323850" lvl="1">
              <a:lnSpc>
                <a:spcPts val="4830"/>
              </a:lnSpc>
              <a:buAutoNum type="arabicPeriod" startAt="1"/>
            </a:pPr>
            <a:r>
              <a:rPr lang="en-US" sz="3000" spc="110">
                <a:solidFill>
                  <a:srgbClr val="FFFFFF"/>
                </a:solidFill>
                <a:latin typeface="TT Supermolot Neue Expanded"/>
                <a:ea typeface="TT Supermolot Neue Expanded"/>
                <a:cs typeface="TT Supermolot Neue Expanded"/>
                <a:sym typeface="TT Supermolot Neue Expanded"/>
              </a:rPr>
              <a:t> NABILA ARISTI - 1512623040</a:t>
            </a:r>
          </a:p>
          <a:p>
            <a:pPr algn="l" marL="647700" indent="-323850" lvl="1">
              <a:lnSpc>
                <a:spcPts val="4830"/>
              </a:lnSpc>
              <a:buAutoNum type="arabicPeriod" startAt="1"/>
            </a:pPr>
            <a:r>
              <a:rPr lang="en-US" sz="3000" spc="110">
                <a:solidFill>
                  <a:srgbClr val="FFFFFF"/>
                </a:solidFill>
                <a:latin typeface="TT Supermolot Neue Expanded"/>
                <a:ea typeface="TT Supermolot Neue Expanded"/>
                <a:cs typeface="TT Supermolot Neue Expanded"/>
                <a:sym typeface="TT Supermolot Neue Expanded"/>
              </a:rPr>
              <a:t> GANENDRA RIZKY DENIARTRA - 1512623044</a:t>
            </a:r>
          </a:p>
          <a:p>
            <a:pPr algn="l" marL="647700" indent="-323850" lvl="1">
              <a:lnSpc>
                <a:spcPts val="4830"/>
              </a:lnSpc>
              <a:buAutoNum type="arabicPeriod" startAt="1"/>
            </a:pPr>
            <a:r>
              <a:rPr lang="en-US" sz="3000" spc="110">
                <a:solidFill>
                  <a:srgbClr val="FFFFFF"/>
                </a:solidFill>
                <a:latin typeface="TT Supermolot Neue Expanded"/>
                <a:ea typeface="TT Supermolot Neue Expanded"/>
                <a:cs typeface="TT Supermolot Neue Expanded"/>
                <a:sym typeface="TT Supermolot Neue Expanded"/>
              </a:rPr>
              <a:t> ALVIAN NURHAKIM - 1512623052</a:t>
            </a:r>
          </a:p>
        </p:txBody>
      </p:sp>
      <p:sp>
        <p:nvSpPr>
          <p:cNvPr name="TextBox 11" id="11"/>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3745" y="9567107"/>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302520"/>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873275" y="4438196"/>
            <a:ext cx="7688538" cy="3681436"/>
          </a:xfrm>
          <a:custGeom>
            <a:avLst/>
            <a:gdLst/>
            <a:ahLst/>
            <a:cxnLst/>
            <a:rect r="r" b="b" t="t" l="l"/>
            <a:pathLst>
              <a:path h="3681436" w="7688538">
                <a:moveTo>
                  <a:pt x="0" y="0"/>
                </a:moveTo>
                <a:lnTo>
                  <a:pt x="7688538" y="0"/>
                </a:lnTo>
                <a:lnTo>
                  <a:pt x="7688538" y="3681436"/>
                </a:lnTo>
                <a:lnTo>
                  <a:pt x="0" y="3681436"/>
                </a:lnTo>
                <a:lnTo>
                  <a:pt x="0" y="0"/>
                </a:lnTo>
                <a:close/>
              </a:path>
            </a:pathLst>
          </a:custGeom>
          <a:blipFill>
            <a:blip r:embed="rId7"/>
            <a:stretch>
              <a:fillRect l="0" t="0" r="0" b="0"/>
            </a:stretch>
          </a:blipFill>
        </p:spPr>
      </p:sp>
      <p:sp>
        <p:nvSpPr>
          <p:cNvPr name="Freeform 8" id="8"/>
          <p:cNvSpPr/>
          <p:nvPr/>
        </p:nvSpPr>
        <p:spPr>
          <a:xfrm flipH="false" flipV="false" rot="0">
            <a:off x="9710340" y="4438196"/>
            <a:ext cx="6833419" cy="1982107"/>
          </a:xfrm>
          <a:custGeom>
            <a:avLst/>
            <a:gdLst/>
            <a:ahLst/>
            <a:cxnLst/>
            <a:rect r="r" b="b" t="t" l="l"/>
            <a:pathLst>
              <a:path h="1982107" w="6833419">
                <a:moveTo>
                  <a:pt x="0" y="0"/>
                </a:moveTo>
                <a:lnTo>
                  <a:pt x="6833419" y="0"/>
                </a:lnTo>
                <a:lnTo>
                  <a:pt x="6833419" y="1982108"/>
                </a:lnTo>
                <a:lnTo>
                  <a:pt x="0" y="1982108"/>
                </a:lnTo>
                <a:lnTo>
                  <a:pt x="0" y="0"/>
                </a:lnTo>
                <a:close/>
              </a:path>
            </a:pathLst>
          </a:custGeom>
          <a:blipFill>
            <a:blip r:embed="rId8"/>
            <a:stretch>
              <a:fillRect l="0" t="0" r="0" b="0"/>
            </a:stretch>
          </a:blipFill>
        </p:spPr>
      </p:sp>
      <p:sp>
        <p:nvSpPr>
          <p:cNvPr name="TextBox 9" id="9"/>
          <p:cNvSpPr txBox="true"/>
          <p:nvPr/>
        </p:nvSpPr>
        <p:spPr>
          <a:xfrm rot="0">
            <a:off x="1410146" y="1870718"/>
            <a:ext cx="14624340" cy="398706"/>
          </a:xfrm>
          <a:prstGeom prst="rect">
            <a:avLst/>
          </a:prstGeom>
        </p:spPr>
        <p:txBody>
          <a:bodyPr anchor="t" rtlCol="false" tIns="0" lIns="0" bIns="0" rIns="0">
            <a:spAutoFit/>
          </a:bodyPr>
          <a:lstStyle/>
          <a:p>
            <a:pPr algn="just" marL="496571" indent="-248285" lvl="1">
              <a:lnSpc>
                <a:spcPts val="3220"/>
              </a:lnSpc>
              <a:buFont typeface="Arial"/>
              <a:buChar char="•"/>
            </a:pPr>
            <a:r>
              <a:rPr lang="en-US" b="true" sz="2300">
                <a:solidFill>
                  <a:srgbClr val="FFFFFF"/>
                </a:solidFill>
                <a:latin typeface="TT Supermolot Neue Expanded Bold"/>
                <a:ea typeface="TT Supermolot Neue Expanded Bold"/>
                <a:cs typeface="TT Supermolot Neue Expanded Bold"/>
                <a:sym typeface="TT Supermolot Neue Expanded Bold"/>
              </a:rPr>
              <a:t>List</a:t>
            </a:r>
          </a:p>
        </p:txBody>
      </p:sp>
      <p:sp>
        <p:nvSpPr>
          <p:cNvPr name="TextBox 10" id="10"/>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1" id="11"/>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2" id="12"/>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3" id="13"/>
          <p:cNvSpPr txBox="true"/>
          <p:nvPr/>
        </p:nvSpPr>
        <p:spPr>
          <a:xfrm rot="0">
            <a:off x="1873275" y="2501936"/>
            <a:ext cx="14161211" cy="798681"/>
          </a:xfrm>
          <a:prstGeom prst="rect">
            <a:avLst/>
          </a:prstGeom>
        </p:spPr>
        <p:txBody>
          <a:bodyPr anchor="t" rtlCol="false" tIns="0" lIns="0" bIns="0" rIns="0">
            <a:spAutoFit/>
          </a:bodyPr>
          <a:lstStyle/>
          <a:p>
            <a:pPr algn="l">
              <a:lnSpc>
                <a:spcPts val="3219"/>
              </a:lnSpc>
              <a:spcBef>
                <a:spcPct val="0"/>
              </a:spcBef>
            </a:pPr>
            <a:r>
              <a:rPr lang="en-US" sz="2299">
                <a:solidFill>
                  <a:srgbClr val="FFFFFF"/>
                </a:solidFill>
                <a:latin typeface="TT Supermolot Neue Expanded"/>
                <a:ea typeface="TT Supermolot Neue Expanded"/>
                <a:cs typeface="TT Supermolot Neue Expanded"/>
                <a:sym typeface="TT Supermolot Neue Expanded"/>
              </a:rPr>
              <a:t>Tipe data list adalah tipe data koleksi yang bersifat ordered (terurut) dan juga bersifat changable (bisa diubah). Tipe data ini bisa kita definisikan dengan tanda kurung siku [ ] di dalam Python.</a:t>
            </a:r>
          </a:p>
        </p:txBody>
      </p:sp>
      <p:sp>
        <p:nvSpPr>
          <p:cNvPr name="TextBox 14" id="14"/>
          <p:cNvSpPr txBox="true"/>
          <p:nvPr/>
        </p:nvSpPr>
        <p:spPr>
          <a:xfrm rot="0">
            <a:off x="1873275" y="3753741"/>
            <a:ext cx="1001036" cy="398706"/>
          </a:xfrm>
          <a:prstGeom prst="rect">
            <a:avLst/>
          </a:prstGeom>
        </p:spPr>
        <p:txBody>
          <a:bodyPr anchor="t" rtlCol="false" tIns="0" lIns="0" bIns="0" rIns="0">
            <a:spAutoFit/>
          </a:bodyPr>
          <a:lstStyle/>
          <a:p>
            <a:pPr algn="l">
              <a:lnSpc>
                <a:spcPts val="3219"/>
              </a:lnSpc>
              <a:spcBef>
                <a:spcPct val="0"/>
              </a:spcBef>
            </a:pPr>
            <a:r>
              <a:rPr lang="en-US" sz="2299">
                <a:solidFill>
                  <a:srgbClr val="FFFFFF"/>
                </a:solidFill>
                <a:latin typeface="TT Supermolot Neue Expanded"/>
                <a:ea typeface="TT Supermolot Neue Expanded"/>
                <a:cs typeface="TT Supermolot Neue Expanded"/>
                <a:sym typeface="TT Supermolot Neue Expanded"/>
              </a:rPr>
              <a:t>Code :</a:t>
            </a:r>
          </a:p>
        </p:txBody>
      </p:sp>
      <p:sp>
        <p:nvSpPr>
          <p:cNvPr name="TextBox 15" id="15"/>
          <p:cNvSpPr txBox="true"/>
          <p:nvPr/>
        </p:nvSpPr>
        <p:spPr>
          <a:xfrm rot="0">
            <a:off x="9710340" y="3753741"/>
            <a:ext cx="1268587" cy="398706"/>
          </a:xfrm>
          <a:prstGeom prst="rect">
            <a:avLst/>
          </a:prstGeom>
        </p:spPr>
        <p:txBody>
          <a:bodyPr anchor="t" rtlCol="false" tIns="0" lIns="0" bIns="0" rIns="0">
            <a:spAutoFit/>
          </a:bodyPr>
          <a:lstStyle/>
          <a:p>
            <a:pPr algn="l">
              <a:lnSpc>
                <a:spcPts val="3219"/>
              </a:lnSpc>
              <a:spcBef>
                <a:spcPct val="0"/>
              </a:spcBef>
            </a:pPr>
            <a:r>
              <a:rPr lang="en-US" sz="2299">
                <a:solidFill>
                  <a:srgbClr val="FFFFFF"/>
                </a:solidFill>
                <a:latin typeface="TT Supermolot Neue Expanded"/>
                <a:ea typeface="TT Supermolot Neue Expanded"/>
                <a:cs typeface="TT Supermolot Neue Expanded"/>
                <a:sym typeface="TT Supermolot Neue Expanded"/>
              </a:rPr>
              <a:t>Output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3745" y="9567107"/>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302520"/>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873275" y="3186392"/>
            <a:ext cx="15004579" cy="5532939"/>
          </a:xfrm>
          <a:custGeom>
            <a:avLst/>
            <a:gdLst/>
            <a:ahLst/>
            <a:cxnLst/>
            <a:rect r="r" b="b" t="t" l="l"/>
            <a:pathLst>
              <a:path h="5532939" w="15004579">
                <a:moveTo>
                  <a:pt x="0" y="0"/>
                </a:moveTo>
                <a:lnTo>
                  <a:pt x="15004579" y="0"/>
                </a:lnTo>
                <a:lnTo>
                  <a:pt x="15004579" y="5532939"/>
                </a:lnTo>
                <a:lnTo>
                  <a:pt x="0" y="5532939"/>
                </a:lnTo>
                <a:lnTo>
                  <a:pt x="0" y="0"/>
                </a:lnTo>
                <a:close/>
              </a:path>
            </a:pathLst>
          </a:custGeom>
          <a:blipFill>
            <a:blip r:embed="rId7"/>
            <a:stretch>
              <a:fillRect l="0" t="0" r="0" b="0"/>
            </a:stretch>
          </a:blipFill>
        </p:spPr>
      </p:sp>
      <p:sp>
        <p:nvSpPr>
          <p:cNvPr name="TextBox 8" id="8"/>
          <p:cNvSpPr txBox="true"/>
          <p:nvPr/>
        </p:nvSpPr>
        <p:spPr>
          <a:xfrm rot="0">
            <a:off x="1410146" y="1870718"/>
            <a:ext cx="14624340" cy="398706"/>
          </a:xfrm>
          <a:prstGeom prst="rect">
            <a:avLst/>
          </a:prstGeom>
        </p:spPr>
        <p:txBody>
          <a:bodyPr anchor="t" rtlCol="false" tIns="0" lIns="0" bIns="0" rIns="0">
            <a:spAutoFit/>
          </a:bodyPr>
          <a:lstStyle/>
          <a:p>
            <a:pPr algn="just" marL="496571" indent="-248285" lvl="1">
              <a:lnSpc>
                <a:spcPts val="3220"/>
              </a:lnSpc>
              <a:buFont typeface="Arial"/>
              <a:buChar char="•"/>
            </a:pPr>
            <a:r>
              <a:rPr lang="en-US" b="true" sz="2300">
                <a:solidFill>
                  <a:srgbClr val="FFFFFF"/>
                </a:solidFill>
                <a:latin typeface="TT Supermolot Neue Expanded Bold"/>
                <a:ea typeface="TT Supermolot Neue Expanded Bold"/>
                <a:cs typeface="TT Supermolot Neue Expanded Bold"/>
                <a:sym typeface="TT Supermolot Neue Expanded Bold"/>
              </a:rPr>
              <a:t>List</a:t>
            </a:r>
          </a:p>
        </p:txBody>
      </p:sp>
      <p:sp>
        <p:nvSpPr>
          <p:cNvPr name="TextBox 9" id="9"/>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0" id="10"/>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1" id="11"/>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2" id="12"/>
          <p:cNvSpPr txBox="true"/>
          <p:nvPr/>
        </p:nvSpPr>
        <p:spPr>
          <a:xfrm rot="0">
            <a:off x="1873275" y="2501936"/>
            <a:ext cx="14161211" cy="398706"/>
          </a:xfrm>
          <a:prstGeom prst="rect">
            <a:avLst/>
          </a:prstGeom>
        </p:spPr>
        <p:txBody>
          <a:bodyPr anchor="t" rtlCol="false" tIns="0" lIns="0" bIns="0" rIns="0">
            <a:spAutoFit/>
          </a:bodyPr>
          <a:lstStyle/>
          <a:p>
            <a:pPr algn="l">
              <a:lnSpc>
                <a:spcPts val="3219"/>
              </a:lnSpc>
              <a:spcBef>
                <a:spcPct val="0"/>
              </a:spcBef>
            </a:pPr>
            <a:r>
              <a:rPr lang="en-US" sz="2299">
                <a:solidFill>
                  <a:srgbClr val="FFFFFF"/>
                </a:solidFill>
                <a:latin typeface="TT Supermolot Neue Expanded"/>
                <a:ea typeface="TT Supermolot Neue Expanded"/>
                <a:cs typeface="TT Supermolot Neue Expanded"/>
                <a:sym typeface="TT Supermolot Neue Expanded"/>
              </a:rPr>
              <a:t>Method yang sering digunakan pada list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3745" y="9567107"/>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302520"/>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220026" y="4786294"/>
            <a:ext cx="9405120" cy="4088480"/>
          </a:xfrm>
          <a:custGeom>
            <a:avLst/>
            <a:gdLst/>
            <a:ahLst/>
            <a:cxnLst/>
            <a:rect r="r" b="b" t="t" l="l"/>
            <a:pathLst>
              <a:path h="4088480" w="9405120">
                <a:moveTo>
                  <a:pt x="0" y="0"/>
                </a:moveTo>
                <a:lnTo>
                  <a:pt x="9405120" y="0"/>
                </a:lnTo>
                <a:lnTo>
                  <a:pt x="9405120" y="4088480"/>
                </a:lnTo>
                <a:lnTo>
                  <a:pt x="0" y="4088480"/>
                </a:lnTo>
                <a:lnTo>
                  <a:pt x="0" y="0"/>
                </a:lnTo>
                <a:close/>
              </a:path>
            </a:pathLst>
          </a:custGeom>
          <a:blipFill>
            <a:blip r:embed="rId7"/>
            <a:stretch>
              <a:fillRect l="0" t="0" r="0" b="0"/>
            </a:stretch>
          </a:blipFill>
        </p:spPr>
      </p:sp>
      <p:sp>
        <p:nvSpPr>
          <p:cNvPr name="Freeform 8" id="8"/>
          <p:cNvSpPr/>
          <p:nvPr/>
        </p:nvSpPr>
        <p:spPr>
          <a:xfrm flipH="false" flipV="false" rot="0">
            <a:off x="10865470" y="4786294"/>
            <a:ext cx="6444995" cy="2667965"/>
          </a:xfrm>
          <a:custGeom>
            <a:avLst/>
            <a:gdLst/>
            <a:ahLst/>
            <a:cxnLst/>
            <a:rect r="r" b="b" t="t" l="l"/>
            <a:pathLst>
              <a:path h="2667965" w="6444995">
                <a:moveTo>
                  <a:pt x="0" y="0"/>
                </a:moveTo>
                <a:lnTo>
                  <a:pt x="6444995" y="0"/>
                </a:lnTo>
                <a:lnTo>
                  <a:pt x="6444995" y="2667966"/>
                </a:lnTo>
                <a:lnTo>
                  <a:pt x="0" y="2667966"/>
                </a:lnTo>
                <a:lnTo>
                  <a:pt x="0" y="0"/>
                </a:lnTo>
                <a:close/>
              </a:path>
            </a:pathLst>
          </a:custGeom>
          <a:blipFill>
            <a:blip r:embed="rId8"/>
            <a:stretch>
              <a:fillRect l="0" t="0" r="-24909" b="0"/>
            </a:stretch>
          </a:blipFill>
        </p:spPr>
      </p:sp>
      <p:sp>
        <p:nvSpPr>
          <p:cNvPr name="TextBox 9" id="9"/>
          <p:cNvSpPr txBox="true"/>
          <p:nvPr/>
        </p:nvSpPr>
        <p:spPr>
          <a:xfrm rot="0">
            <a:off x="1028700" y="2041495"/>
            <a:ext cx="14624340" cy="398706"/>
          </a:xfrm>
          <a:prstGeom prst="rect">
            <a:avLst/>
          </a:prstGeom>
        </p:spPr>
        <p:txBody>
          <a:bodyPr anchor="t" rtlCol="false" tIns="0" lIns="0" bIns="0" rIns="0">
            <a:spAutoFit/>
          </a:bodyPr>
          <a:lstStyle/>
          <a:p>
            <a:pPr algn="just" marL="496571" indent="-248285" lvl="1">
              <a:lnSpc>
                <a:spcPts val="3220"/>
              </a:lnSpc>
              <a:buFont typeface="Arial"/>
              <a:buChar char="•"/>
            </a:pPr>
            <a:r>
              <a:rPr lang="en-US" b="true" sz="2300">
                <a:solidFill>
                  <a:srgbClr val="FFFFFF"/>
                </a:solidFill>
                <a:latin typeface="TT Supermolot Neue Expanded Bold"/>
                <a:ea typeface="TT Supermolot Neue Expanded Bold"/>
                <a:cs typeface="TT Supermolot Neue Expanded Bold"/>
                <a:sym typeface="TT Supermolot Neue Expanded Bold"/>
              </a:rPr>
              <a:t>Tuple</a:t>
            </a:r>
          </a:p>
        </p:txBody>
      </p:sp>
      <p:sp>
        <p:nvSpPr>
          <p:cNvPr name="TextBox 10" id="10"/>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1" id="11"/>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2" id="12"/>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3" id="13"/>
          <p:cNvSpPr txBox="true"/>
          <p:nvPr/>
        </p:nvSpPr>
        <p:spPr>
          <a:xfrm rot="0">
            <a:off x="1220026" y="2603548"/>
            <a:ext cx="15004579" cy="1998608"/>
          </a:xfrm>
          <a:prstGeom prst="rect">
            <a:avLst/>
          </a:prstGeom>
        </p:spPr>
        <p:txBody>
          <a:bodyPr anchor="t" rtlCol="false" tIns="0" lIns="0" bIns="0" rIns="0">
            <a:spAutoFit/>
          </a:bodyPr>
          <a:lstStyle/>
          <a:p>
            <a:pPr algn="l">
              <a:lnSpc>
                <a:spcPts val="3219"/>
              </a:lnSpc>
            </a:pPr>
            <a:r>
              <a:rPr lang="en-US" sz="2299">
                <a:solidFill>
                  <a:srgbClr val="FFFFFF"/>
                </a:solidFill>
                <a:latin typeface="TT Supermolot Neue Expanded"/>
                <a:ea typeface="TT Supermolot Neue Expanded"/>
                <a:cs typeface="TT Supermolot Neue Expanded"/>
                <a:sym typeface="TT Supermolot Neue Expanded"/>
              </a:rPr>
              <a:t>Tuple bersifat ordered (terurut) dan juga bersifat unchangable (tidak bisa diubah). Ordered berarti datanya bisa kita akses menggunakan indeks, dan unchangeable berarti datanya tidak akan pernah bisa diubah setelah pertama kali definisikan. Dalam python, tipe data tuple didefinisikan dengan tanda kurung ( )</a:t>
            </a:r>
          </a:p>
          <a:p>
            <a:pPr algn="l">
              <a:lnSpc>
                <a:spcPts val="3219"/>
              </a:lnSpc>
              <a:spcBef>
                <a:spcPct val="0"/>
              </a:spcBef>
            </a:pPr>
          </a:p>
        </p:txBody>
      </p:sp>
      <p:sp>
        <p:nvSpPr>
          <p:cNvPr name="TextBox 14" id="14"/>
          <p:cNvSpPr txBox="true"/>
          <p:nvPr/>
        </p:nvSpPr>
        <p:spPr>
          <a:xfrm rot="0">
            <a:off x="1220026" y="4394231"/>
            <a:ext cx="760698" cy="358701"/>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Code :</a:t>
            </a:r>
          </a:p>
        </p:txBody>
      </p:sp>
      <p:sp>
        <p:nvSpPr>
          <p:cNvPr name="TextBox 15" id="15"/>
          <p:cNvSpPr txBox="true"/>
          <p:nvPr/>
        </p:nvSpPr>
        <p:spPr>
          <a:xfrm rot="0">
            <a:off x="10865470" y="4394231"/>
            <a:ext cx="1073051" cy="358701"/>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Output :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3745" y="9567107"/>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302520"/>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220026" y="5586224"/>
            <a:ext cx="15323733" cy="2878998"/>
          </a:xfrm>
          <a:custGeom>
            <a:avLst/>
            <a:gdLst/>
            <a:ahLst/>
            <a:cxnLst/>
            <a:rect r="r" b="b" t="t" l="l"/>
            <a:pathLst>
              <a:path h="2878998" w="15323733">
                <a:moveTo>
                  <a:pt x="0" y="0"/>
                </a:moveTo>
                <a:lnTo>
                  <a:pt x="15323733" y="0"/>
                </a:lnTo>
                <a:lnTo>
                  <a:pt x="15323733" y="2878998"/>
                </a:lnTo>
                <a:lnTo>
                  <a:pt x="0" y="2878998"/>
                </a:lnTo>
                <a:lnTo>
                  <a:pt x="0" y="0"/>
                </a:lnTo>
                <a:close/>
              </a:path>
            </a:pathLst>
          </a:custGeom>
          <a:blipFill>
            <a:blip r:embed="rId7"/>
            <a:stretch>
              <a:fillRect l="0" t="-96320" r="-4077" b="-115283"/>
            </a:stretch>
          </a:blipFill>
        </p:spPr>
      </p:sp>
      <p:sp>
        <p:nvSpPr>
          <p:cNvPr name="TextBox 8" id="8"/>
          <p:cNvSpPr txBox="true"/>
          <p:nvPr/>
        </p:nvSpPr>
        <p:spPr>
          <a:xfrm rot="0">
            <a:off x="1028700" y="2081017"/>
            <a:ext cx="14624340" cy="398706"/>
          </a:xfrm>
          <a:prstGeom prst="rect">
            <a:avLst/>
          </a:prstGeom>
        </p:spPr>
        <p:txBody>
          <a:bodyPr anchor="t" rtlCol="false" tIns="0" lIns="0" bIns="0" rIns="0">
            <a:spAutoFit/>
          </a:bodyPr>
          <a:lstStyle/>
          <a:p>
            <a:pPr algn="just" marL="496571" indent="-248285" lvl="1">
              <a:lnSpc>
                <a:spcPts val="3220"/>
              </a:lnSpc>
              <a:buFont typeface="Arial"/>
              <a:buChar char="•"/>
            </a:pPr>
            <a:r>
              <a:rPr lang="en-US" b="true" sz="2300">
                <a:solidFill>
                  <a:srgbClr val="FFFFFF"/>
                </a:solidFill>
                <a:latin typeface="TT Supermolot Neue Expanded Bold"/>
                <a:ea typeface="TT Supermolot Neue Expanded Bold"/>
                <a:cs typeface="TT Supermolot Neue Expanded Bold"/>
                <a:sym typeface="TT Supermolot Neue Expanded Bold"/>
              </a:rPr>
              <a:t>Set</a:t>
            </a:r>
          </a:p>
        </p:txBody>
      </p:sp>
      <p:sp>
        <p:nvSpPr>
          <p:cNvPr name="TextBox 9" id="9"/>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0" id="10"/>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1" id="11"/>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2" id="12"/>
          <p:cNvSpPr txBox="true"/>
          <p:nvPr/>
        </p:nvSpPr>
        <p:spPr>
          <a:xfrm rot="0">
            <a:off x="1220026" y="2603548"/>
            <a:ext cx="15004579" cy="2398584"/>
          </a:xfrm>
          <a:prstGeom prst="rect">
            <a:avLst/>
          </a:prstGeom>
        </p:spPr>
        <p:txBody>
          <a:bodyPr anchor="t" rtlCol="false" tIns="0" lIns="0" bIns="0" rIns="0">
            <a:spAutoFit/>
          </a:bodyPr>
          <a:lstStyle/>
          <a:p>
            <a:pPr algn="l">
              <a:lnSpc>
                <a:spcPts val="3219"/>
              </a:lnSpc>
            </a:pPr>
            <a:r>
              <a:rPr lang="en-US" sz="2299">
                <a:solidFill>
                  <a:srgbClr val="FFFFFF"/>
                </a:solidFill>
                <a:latin typeface="TT Supermolot Neue Expanded"/>
                <a:ea typeface="TT Supermolot Neue Expanded"/>
                <a:cs typeface="TT Supermolot Neue Expanded"/>
                <a:sym typeface="TT Supermolot Neue Expanded"/>
              </a:rPr>
              <a:t>Set dalam bahasa pemrograman python adalah tipe data kolektif yang digunakan untuk menyimpan banyak nilai dalam satu variabel dengan ketentuan:</a:t>
            </a:r>
          </a:p>
          <a:p>
            <a:pPr algn="l" marL="496569" indent="-248284" lvl="1">
              <a:lnSpc>
                <a:spcPts val="3219"/>
              </a:lnSpc>
              <a:buFont typeface="Arial"/>
              <a:buChar char="•"/>
            </a:pPr>
            <a:r>
              <a:rPr lang="en-US" sz="2299">
                <a:solidFill>
                  <a:srgbClr val="FFFFFF"/>
                </a:solidFill>
                <a:latin typeface="TT Supermolot Neue Expanded"/>
                <a:ea typeface="TT Supermolot Neue Expanded"/>
                <a:cs typeface="TT Supermolot Neue Expanded"/>
                <a:sym typeface="TT Supermolot Neue Expanded"/>
              </a:rPr>
              <a:t>nilai anggota yang disimpan harus unik (tidak duplikat)</a:t>
            </a:r>
          </a:p>
          <a:p>
            <a:pPr algn="l" marL="496569" indent="-248284" lvl="1">
              <a:lnSpc>
                <a:spcPts val="3219"/>
              </a:lnSpc>
              <a:buFont typeface="Arial"/>
              <a:buChar char="•"/>
            </a:pPr>
            <a:r>
              <a:rPr lang="en-US" sz="2299">
                <a:solidFill>
                  <a:srgbClr val="FFFFFF"/>
                </a:solidFill>
                <a:latin typeface="TT Supermolot Neue Expanded"/>
                <a:ea typeface="TT Supermolot Neue Expanded"/>
                <a:cs typeface="TT Supermolot Neue Expanded"/>
                <a:sym typeface="TT Supermolot Neue Expanded"/>
              </a:rPr>
              <a:t>nilai anggota yang sudah dimasukkan tidak bisa diubah lagi</a:t>
            </a:r>
          </a:p>
          <a:p>
            <a:pPr algn="l" marL="496569" indent="-248284" lvl="1">
              <a:lnSpc>
                <a:spcPts val="3219"/>
              </a:lnSpc>
              <a:buFont typeface="Arial"/>
              <a:buChar char="•"/>
            </a:pPr>
            <a:r>
              <a:rPr lang="en-US" sz="2299">
                <a:solidFill>
                  <a:srgbClr val="FFFFFF"/>
                </a:solidFill>
                <a:latin typeface="TT Supermolot Neue Expanded"/>
                <a:ea typeface="TT Supermolot Neue Expanded"/>
                <a:cs typeface="TT Supermolot Neue Expanded"/>
                <a:sym typeface="TT Supermolot Neue Expanded"/>
              </a:rPr>
              <a:t>set bersifat unordered alias tidak berurut –yang artinya tidak bisa diakses dengan index.</a:t>
            </a:r>
          </a:p>
          <a:p>
            <a:pPr algn="l">
              <a:lnSpc>
                <a:spcPts val="3219"/>
              </a:lnSpc>
              <a:spcBef>
                <a:spcPct val="0"/>
              </a:spcBef>
            </a:pPr>
            <a:r>
              <a:rPr lang="en-US" sz="2299">
                <a:solidFill>
                  <a:srgbClr val="FFFFFF"/>
                </a:solidFill>
                <a:latin typeface="TT Supermolot Neue Expanded"/>
                <a:ea typeface="TT Supermolot Neue Expanded"/>
                <a:cs typeface="TT Supermolot Neue Expanded"/>
                <a:sym typeface="TT Supermolot Neue Expanded"/>
              </a:rPr>
              <a:t>Kita dapat membuat set ini dengan menggunakan kurung kurawal { } </a:t>
            </a:r>
          </a:p>
        </p:txBody>
      </p:sp>
      <p:sp>
        <p:nvSpPr>
          <p:cNvPr name="TextBox 13" id="13"/>
          <p:cNvSpPr txBox="true"/>
          <p:nvPr/>
        </p:nvSpPr>
        <p:spPr>
          <a:xfrm rot="0">
            <a:off x="1220026" y="5066250"/>
            <a:ext cx="874737" cy="398706"/>
          </a:xfrm>
          <a:prstGeom prst="rect">
            <a:avLst/>
          </a:prstGeom>
        </p:spPr>
        <p:txBody>
          <a:bodyPr anchor="t" rtlCol="false" tIns="0" lIns="0" bIns="0" rIns="0">
            <a:spAutoFit/>
          </a:bodyPr>
          <a:lstStyle/>
          <a:p>
            <a:pPr algn="ctr">
              <a:lnSpc>
                <a:spcPts val="3219"/>
              </a:lnSpc>
              <a:spcBef>
                <a:spcPct val="0"/>
              </a:spcBef>
            </a:pPr>
            <a:r>
              <a:rPr lang="en-US" sz="2299">
                <a:solidFill>
                  <a:srgbClr val="FFFFFF"/>
                </a:solidFill>
                <a:latin typeface="TT Supermolot Neue Expanded"/>
                <a:ea typeface="TT Supermolot Neue Expanded"/>
                <a:cs typeface="TT Supermolot Neue Expanded"/>
                <a:sym typeface="TT Supermolot Neue Expanded"/>
              </a:rPr>
              <a:t>Code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3745" y="9567107"/>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302520"/>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28700" y="2877085"/>
            <a:ext cx="14624340" cy="398706"/>
          </a:xfrm>
          <a:prstGeom prst="rect">
            <a:avLst/>
          </a:prstGeom>
        </p:spPr>
        <p:txBody>
          <a:bodyPr anchor="t" rtlCol="false" tIns="0" lIns="0" bIns="0" rIns="0">
            <a:spAutoFit/>
          </a:bodyPr>
          <a:lstStyle/>
          <a:p>
            <a:pPr algn="just" marL="496571" indent="-248285" lvl="1">
              <a:lnSpc>
                <a:spcPts val="3220"/>
              </a:lnSpc>
              <a:buFont typeface="Arial"/>
              <a:buChar char="•"/>
            </a:pPr>
            <a:r>
              <a:rPr lang="en-US" b="true" sz="2300">
                <a:solidFill>
                  <a:srgbClr val="FFFFFF"/>
                </a:solidFill>
                <a:latin typeface="TT Supermolot Neue Expanded Bold"/>
                <a:ea typeface="TT Supermolot Neue Expanded Bold"/>
                <a:cs typeface="TT Supermolot Neue Expanded Bold"/>
                <a:sym typeface="TT Supermolot Neue Expanded Bold"/>
              </a:rPr>
              <a:t>Dictionary</a:t>
            </a:r>
          </a:p>
        </p:txBody>
      </p:sp>
      <p:sp>
        <p:nvSpPr>
          <p:cNvPr name="TextBox 8" id="8"/>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9" id="9"/>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0" id="10"/>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1" id="11"/>
          <p:cNvSpPr txBox="true"/>
          <p:nvPr/>
        </p:nvSpPr>
        <p:spPr>
          <a:xfrm rot="0">
            <a:off x="1220026" y="3399615"/>
            <a:ext cx="15004579" cy="798681"/>
          </a:xfrm>
          <a:prstGeom prst="rect">
            <a:avLst/>
          </a:prstGeom>
        </p:spPr>
        <p:txBody>
          <a:bodyPr anchor="t" rtlCol="false" tIns="0" lIns="0" bIns="0" rIns="0">
            <a:spAutoFit/>
          </a:bodyPr>
          <a:lstStyle/>
          <a:p>
            <a:pPr algn="l">
              <a:lnSpc>
                <a:spcPts val="3219"/>
              </a:lnSpc>
              <a:spcBef>
                <a:spcPct val="0"/>
              </a:spcBef>
            </a:pPr>
            <a:r>
              <a:rPr lang="en-US" sz="2299">
                <a:solidFill>
                  <a:srgbClr val="FFFFFF"/>
                </a:solidFill>
                <a:latin typeface="TT Supermolot Neue Expanded"/>
                <a:ea typeface="TT Supermolot Neue Expanded"/>
                <a:cs typeface="TT Supermolot Neue Expanded"/>
                <a:sym typeface="TT Supermolot Neue Expanded"/>
              </a:rPr>
              <a:t>Dictionary adalah tipe data pada python yang berfungsi untuk menyimpan kumpulan data/nilai dengan pendekatan “</a:t>
            </a:r>
            <a:r>
              <a:rPr lang="en-US" b="true" sz="2299">
                <a:solidFill>
                  <a:srgbClr val="FFFFFF"/>
                </a:solidFill>
                <a:latin typeface="TT Supermolot Neue Expanded Bold"/>
                <a:ea typeface="TT Supermolot Neue Expanded Bold"/>
                <a:cs typeface="TT Supermolot Neue Expanded Bold"/>
                <a:sym typeface="TT Supermolot Neue Expanded Bold"/>
              </a:rPr>
              <a:t>key-value</a:t>
            </a:r>
            <a:r>
              <a:rPr lang="en-US" sz="2299">
                <a:solidFill>
                  <a:srgbClr val="FFFFFF"/>
                </a:solidFill>
                <a:latin typeface="TT Supermolot Neue Expanded"/>
                <a:ea typeface="TT Supermolot Neue Expanded"/>
                <a:cs typeface="TT Supermolot Neue Expanded"/>
                <a:sym typeface="TT Supermolot Neue Expanded"/>
              </a:rPr>
              <a:t>”.</a:t>
            </a:r>
          </a:p>
        </p:txBody>
      </p:sp>
      <p:sp>
        <p:nvSpPr>
          <p:cNvPr name="TextBox 12" id="12"/>
          <p:cNvSpPr txBox="true"/>
          <p:nvPr/>
        </p:nvSpPr>
        <p:spPr>
          <a:xfrm rot="0">
            <a:off x="1220026" y="4232078"/>
            <a:ext cx="15004579" cy="798681"/>
          </a:xfrm>
          <a:prstGeom prst="rect">
            <a:avLst/>
          </a:prstGeom>
        </p:spPr>
        <p:txBody>
          <a:bodyPr anchor="t" rtlCol="false" tIns="0" lIns="0" bIns="0" rIns="0">
            <a:spAutoFit/>
          </a:bodyPr>
          <a:lstStyle/>
          <a:p>
            <a:pPr algn="l" marL="496569" indent="-248284" lvl="1">
              <a:lnSpc>
                <a:spcPts val="3219"/>
              </a:lnSpc>
              <a:buAutoNum type="arabicPeriod" startAt="1"/>
            </a:pPr>
            <a:r>
              <a:rPr lang="en-US" sz="2299">
                <a:solidFill>
                  <a:srgbClr val="FFFFFF"/>
                </a:solidFill>
                <a:latin typeface="TT Supermolot Neue Expanded"/>
                <a:ea typeface="TT Supermolot Neue Expanded"/>
                <a:cs typeface="TT Supermolot Neue Expanded"/>
                <a:sym typeface="TT Supermolot Neue Expanded"/>
              </a:rPr>
              <a:t>Yang pertama adalah </a:t>
            </a:r>
            <a:r>
              <a:rPr lang="en-US" b="true" sz="2299">
                <a:solidFill>
                  <a:srgbClr val="FFFFFF"/>
                </a:solidFill>
                <a:latin typeface="TT Supermolot Neue Expanded Bold"/>
                <a:ea typeface="TT Supermolot Neue Expanded Bold"/>
                <a:cs typeface="TT Supermolot Neue Expanded Bold"/>
                <a:sym typeface="TT Supermolot Neue Expanded Bold"/>
              </a:rPr>
              <a:t>key</a:t>
            </a:r>
            <a:r>
              <a:rPr lang="en-US" sz="2299">
                <a:solidFill>
                  <a:srgbClr val="FFFFFF"/>
                </a:solidFill>
                <a:latin typeface="TT Supermolot Neue Expanded"/>
                <a:ea typeface="TT Supermolot Neue Expanded"/>
                <a:cs typeface="TT Supermolot Neue Expanded"/>
                <a:sym typeface="TT Supermolot Neue Expanded"/>
              </a:rPr>
              <a:t>, ia merupakan nama atribut suatu item pada dictionary.</a:t>
            </a:r>
          </a:p>
          <a:p>
            <a:pPr algn="l" marL="496569" indent="-248284" lvl="1">
              <a:lnSpc>
                <a:spcPts val="3219"/>
              </a:lnSpc>
              <a:spcBef>
                <a:spcPct val="0"/>
              </a:spcBef>
              <a:buAutoNum type="arabicPeriod" startAt="1"/>
            </a:pPr>
            <a:r>
              <a:rPr lang="en-US" sz="2299">
                <a:solidFill>
                  <a:srgbClr val="FFFFFF"/>
                </a:solidFill>
                <a:latin typeface="TT Supermolot Neue Expanded"/>
                <a:ea typeface="TT Supermolot Neue Expanded"/>
                <a:cs typeface="TT Supermolot Neue Expanded"/>
                <a:sym typeface="TT Supermolot Neue Expanded"/>
              </a:rPr>
              <a:t>Yang kedua adalah </a:t>
            </a:r>
            <a:r>
              <a:rPr lang="en-US" b="true" sz="2299">
                <a:solidFill>
                  <a:srgbClr val="FFFFFF"/>
                </a:solidFill>
                <a:latin typeface="TT Supermolot Neue Expanded Bold"/>
                <a:ea typeface="TT Supermolot Neue Expanded Bold"/>
                <a:cs typeface="TT Supermolot Neue Expanded Bold"/>
                <a:sym typeface="TT Supermolot Neue Expanded Bold"/>
              </a:rPr>
              <a:t>value</a:t>
            </a:r>
            <a:r>
              <a:rPr lang="en-US" sz="2299">
                <a:solidFill>
                  <a:srgbClr val="FFFFFF"/>
                </a:solidFill>
                <a:latin typeface="TT Supermolot Neue Expanded"/>
                <a:ea typeface="TT Supermolot Neue Expanded"/>
                <a:cs typeface="TT Supermolot Neue Expanded"/>
                <a:sym typeface="TT Supermolot Neue Expanded"/>
              </a:rPr>
              <a:t>, ia adalah nilai yang disimpan pada suatu atribut.</a:t>
            </a:r>
          </a:p>
        </p:txBody>
      </p:sp>
      <p:sp>
        <p:nvSpPr>
          <p:cNvPr name="TextBox 13" id="13"/>
          <p:cNvSpPr txBox="true"/>
          <p:nvPr/>
        </p:nvSpPr>
        <p:spPr>
          <a:xfrm rot="0">
            <a:off x="1220026" y="5354157"/>
            <a:ext cx="15004579" cy="1998608"/>
          </a:xfrm>
          <a:prstGeom prst="rect">
            <a:avLst/>
          </a:prstGeom>
        </p:spPr>
        <p:txBody>
          <a:bodyPr anchor="t" rtlCol="false" tIns="0" lIns="0" bIns="0" rIns="0">
            <a:spAutoFit/>
          </a:bodyPr>
          <a:lstStyle/>
          <a:p>
            <a:pPr algn="l">
              <a:lnSpc>
                <a:spcPts val="3219"/>
              </a:lnSpc>
            </a:pPr>
            <a:r>
              <a:rPr lang="en-US" sz="2299">
                <a:solidFill>
                  <a:srgbClr val="FFFFFF"/>
                </a:solidFill>
                <a:latin typeface="TT Supermolot Neue Expanded"/>
                <a:ea typeface="TT Supermolot Neue Expanded"/>
                <a:cs typeface="TT Supermolot Neue Expanded"/>
                <a:sym typeface="TT Supermolot Neue Expanded"/>
              </a:rPr>
              <a:t>Dictionary items memiliki 3 sifat, yaitu:</a:t>
            </a:r>
          </a:p>
          <a:p>
            <a:pPr algn="l" marL="496569" indent="-248284" lvl="1">
              <a:lnSpc>
                <a:spcPts val="3219"/>
              </a:lnSpc>
              <a:buAutoNum type="arabicPeriod" startAt="1"/>
            </a:pPr>
            <a:r>
              <a:rPr lang="en-US" sz="2299">
                <a:solidFill>
                  <a:srgbClr val="FFFFFF"/>
                </a:solidFill>
                <a:latin typeface="TT Supermolot Neue Expanded"/>
                <a:ea typeface="TT Supermolot Neue Expanded"/>
                <a:cs typeface="TT Supermolot Neue Expanded"/>
                <a:sym typeface="TT Supermolot Neue Expanded"/>
              </a:rPr>
              <a:t>Unordered - tidak berurutan</a:t>
            </a:r>
          </a:p>
          <a:p>
            <a:pPr algn="l" marL="496569" indent="-248284" lvl="1">
              <a:lnSpc>
                <a:spcPts val="3219"/>
              </a:lnSpc>
              <a:buAutoNum type="arabicPeriod" startAt="1"/>
            </a:pPr>
            <a:r>
              <a:rPr lang="en-US" sz="2299">
                <a:solidFill>
                  <a:srgbClr val="FFFFFF"/>
                </a:solidFill>
                <a:latin typeface="TT Supermolot Neue Expanded"/>
                <a:ea typeface="TT Supermolot Neue Expanded"/>
                <a:cs typeface="TT Supermolot Neue Expanded"/>
                <a:sym typeface="TT Supermolot Neue Expanded"/>
              </a:rPr>
              <a:t>Changeable - bisa diubah</a:t>
            </a:r>
          </a:p>
          <a:p>
            <a:pPr algn="l" marL="496569" indent="-248284" lvl="1">
              <a:lnSpc>
                <a:spcPts val="3219"/>
              </a:lnSpc>
              <a:buAutoNum type="arabicPeriod" startAt="1"/>
            </a:pPr>
            <a:r>
              <a:rPr lang="en-US" sz="2299">
                <a:solidFill>
                  <a:srgbClr val="FFFFFF"/>
                </a:solidFill>
                <a:latin typeface="TT Supermolot Neue Expanded"/>
                <a:ea typeface="TT Supermolot Neue Expanded"/>
                <a:cs typeface="TT Supermolot Neue Expanded"/>
                <a:sym typeface="TT Supermolot Neue Expanded"/>
              </a:rPr>
              <a:t>Unique - alias tidak bisa menerima dua keys yang sama</a:t>
            </a:r>
          </a:p>
          <a:p>
            <a:pPr algn="l">
              <a:lnSpc>
                <a:spcPts val="3219"/>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525857" y="1564716"/>
            <a:ext cx="1751134" cy="1124105"/>
          </a:xfrm>
          <a:custGeom>
            <a:avLst/>
            <a:gdLst/>
            <a:ahLst/>
            <a:cxnLst/>
            <a:rect r="r" b="b" t="t" l="l"/>
            <a:pathLst>
              <a:path h="1124105" w="1751134">
                <a:moveTo>
                  <a:pt x="0" y="0"/>
                </a:moveTo>
                <a:lnTo>
                  <a:pt x="1751134" y="0"/>
                </a:lnTo>
                <a:lnTo>
                  <a:pt x="1751134" y="1124104"/>
                </a:lnTo>
                <a:lnTo>
                  <a:pt x="0" y="112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3745" y="9567107"/>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302520"/>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811315" y="2396628"/>
            <a:ext cx="16724721" cy="5997494"/>
          </a:xfrm>
          <a:custGeom>
            <a:avLst/>
            <a:gdLst/>
            <a:ahLst/>
            <a:cxnLst/>
            <a:rect r="r" b="b" t="t" l="l"/>
            <a:pathLst>
              <a:path h="5997494" w="16724721">
                <a:moveTo>
                  <a:pt x="0" y="0"/>
                </a:moveTo>
                <a:lnTo>
                  <a:pt x="16724721" y="0"/>
                </a:lnTo>
                <a:lnTo>
                  <a:pt x="16724721" y="5997494"/>
                </a:lnTo>
                <a:lnTo>
                  <a:pt x="0" y="5997494"/>
                </a:lnTo>
                <a:lnTo>
                  <a:pt x="0" y="0"/>
                </a:lnTo>
                <a:close/>
              </a:path>
            </a:pathLst>
          </a:custGeom>
          <a:blipFill>
            <a:blip r:embed="rId7"/>
            <a:stretch>
              <a:fillRect l="0" t="-37187" r="0" b="-19671"/>
            </a:stretch>
          </a:blipFill>
        </p:spPr>
      </p:sp>
      <p:sp>
        <p:nvSpPr>
          <p:cNvPr name="TextBox 8" id="8"/>
          <p:cNvSpPr txBox="true"/>
          <p:nvPr/>
        </p:nvSpPr>
        <p:spPr>
          <a:xfrm rot="0">
            <a:off x="626446" y="1336788"/>
            <a:ext cx="14624340" cy="398706"/>
          </a:xfrm>
          <a:prstGeom prst="rect">
            <a:avLst/>
          </a:prstGeom>
        </p:spPr>
        <p:txBody>
          <a:bodyPr anchor="t" rtlCol="false" tIns="0" lIns="0" bIns="0" rIns="0">
            <a:spAutoFit/>
          </a:bodyPr>
          <a:lstStyle/>
          <a:p>
            <a:pPr algn="just" marL="496571" indent="-248285" lvl="1">
              <a:lnSpc>
                <a:spcPts val="3220"/>
              </a:lnSpc>
              <a:buFont typeface="Arial"/>
              <a:buChar char="•"/>
            </a:pPr>
            <a:r>
              <a:rPr lang="en-US" b="true" sz="2300">
                <a:solidFill>
                  <a:srgbClr val="FFFFFF"/>
                </a:solidFill>
                <a:latin typeface="TT Supermolot Neue Expanded Bold"/>
                <a:ea typeface="TT Supermolot Neue Expanded Bold"/>
                <a:cs typeface="TT Supermolot Neue Expanded Bold"/>
                <a:sym typeface="TT Supermolot Neue Expanded Bold"/>
              </a:rPr>
              <a:t>Dictionary</a:t>
            </a:r>
          </a:p>
        </p:txBody>
      </p:sp>
      <p:sp>
        <p:nvSpPr>
          <p:cNvPr name="TextBox 9" id="9"/>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0" id="10"/>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1" id="11"/>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2" id="12"/>
          <p:cNvSpPr txBox="true"/>
          <p:nvPr/>
        </p:nvSpPr>
        <p:spPr>
          <a:xfrm rot="0">
            <a:off x="843831" y="1835545"/>
            <a:ext cx="874737" cy="398706"/>
          </a:xfrm>
          <a:prstGeom prst="rect">
            <a:avLst/>
          </a:prstGeom>
        </p:spPr>
        <p:txBody>
          <a:bodyPr anchor="t" rtlCol="false" tIns="0" lIns="0" bIns="0" rIns="0">
            <a:spAutoFit/>
          </a:bodyPr>
          <a:lstStyle/>
          <a:p>
            <a:pPr algn="ctr">
              <a:lnSpc>
                <a:spcPts val="3219"/>
              </a:lnSpc>
              <a:spcBef>
                <a:spcPct val="0"/>
              </a:spcBef>
            </a:pPr>
            <a:r>
              <a:rPr lang="en-US" sz="2299">
                <a:solidFill>
                  <a:srgbClr val="FFFFFF"/>
                </a:solidFill>
                <a:latin typeface="TT Supermolot Neue Expanded"/>
                <a:ea typeface="TT Supermolot Neue Expanded"/>
                <a:cs typeface="TT Supermolot Neue Expanded"/>
                <a:sym typeface="TT Supermolot Neue Expanded"/>
              </a:rPr>
              <a:t>Code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612145" y="3040674"/>
            <a:ext cx="6479200" cy="540311"/>
          </a:xfrm>
          <a:prstGeom prst="rect">
            <a:avLst/>
          </a:prstGeom>
        </p:spPr>
        <p:txBody>
          <a:bodyPr anchor="t" rtlCol="false" tIns="0" lIns="0" bIns="0" rIns="0">
            <a:spAutoFit/>
          </a:bodyPr>
          <a:lstStyle/>
          <a:p>
            <a:pPr algn="l" marL="0" indent="0" lvl="0">
              <a:lnSpc>
                <a:spcPts val="4339"/>
              </a:lnSpc>
              <a:spcBef>
                <a:spcPct val="0"/>
              </a:spcBef>
            </a:pPr>
            <a:r>
              <a:rPr lang="en-US" b="true" sz="3099">
                <a:solidFill>
                  <a:srgbClr val="FFFFFF"/>
                </a:solidFill>
                <a:latin typeface="TT Supermolot Neue Expanded Bold"/>
                <a:ea typeface="TT Supermolot Neue Expanded Bold"/>
                <a:cs typeface="TT Supermolot Neue Expanded Bold"/>
                <a:sym typeface="TT Supermolot Neue Expanded Bold"/>
              </a:rPr>
              <a:t>5. OPERATOR</a:t>
            </a:r>
          </a:p>
        </p:txBody>
      </p:sp>
      <p:sp>
        <p:nvSpPr>
          <p:cNvPr name="TextBox 8" id="8"/>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9" id="9"/>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0" id="10"/>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1" id="11"/>
          <p:cNvSpPr txBox="true"/>
          <p:nvPr/>
        </p:nvSpPr>
        <p:spPr>
          <a:xfrm rot="0">
            <a:off x="1612145" y="3704811"/>
            <a:ext cx="14664390" cy="1253602"/>
          </a:xfrm>
          <a:prstGeom prst="rect">
            <a:avLst/>
          </a:prstGeom>
        </p:spPr>
        <p:txBody>
          <a:bodyPr anchor="t" rtlCol="false" tIns="0" lIns="0" bIns="0" rIns="0">
            <a:spAutoFit/>
          </a:bodyPr>
          <a:lstStyle/>
          <a:p>
            <a:pPr algn="just" marL="0" indent="0" lvl="0">
              <a:lnSpc>
                <a:spcPts val="3359"/>
              </a:lnSpc>
              <a:spcBef>
                <a:spcPct val="0"/>
              </a:spcBef>
            </a:pPr>
            <a:r>
              <a:rPr lang="en-US" b="true" sz="2399">
                <a:solidFill>
                  <a:srgbClr val="FFFFFF"/>
                </a:solidFill>
                <a:latin typeface="TT Supermolot Neue Expanded Bold"/>
                <a:ea typeface="TT Supermolot Neue Expanded Bold"/>
                <a:cs typeface="TT Supermolot Neue Expanded Bold"/>
                <a:sym typeface="TT Supermolot Neue Expanded Bold"/>
              </a:rPr>
              <a:t>Operator </a:t>
            </a:r>
            <a:r>
              <a:rPr lang="en-US" sz="2399">
                <a:solidFill>
                  <a:srgbClr val="FFFFFF"/>
                </a:solidFill>
                <a:latin typeface="TT Supermolot Neue Expanded"/>
                <a:ea typeface="TT Supermolot Neue Expanded"/>
                <a:cs typeface="TT Supermolot Neue Expanded"/>
                <a:sym typeface="TT Supermolot Neue Expanded"/>
              </a:rPr>
              <a:t>di dalam Python adalah simbol khusus yang berfungsi untuk menjalankan suatu operasi tertentu, baik operasi aritmatika maupun operasi logika.Sedangkan nilai yang dioperasikan oleh operator dinamakan sebagai </a:t>
            </a:r>
            <a:r>
              <a:rPr lang="en-US" b="true" sz="2399">
                <a:solidFill>
                  <a:srgbClr val="FFFFFF"/>
                </a:solidFill>
                <a:latin typeface="TT Supermolot Neue Expanded Bold"/>
                <a:ea typeface="TT Supermolot Neue Expanded Bold"/>
                <a:cs typeface="TT Supermolot Neue Expanded Bold"/>
                <a:sym typeface="TT Supermolot Neue Expanded Bold"/>
              </a:rPr>
              <a:t>operan</a:t>
            </a:r>
          </a:p>
        </p:txBody>
      </p:sp>
      <p:sp>
        <p:nvSpPr>
          <p:cNvPr name="TextBox 12" id="12"/>
          <p:cNvSpPr txBox="true"/>
          <p:nvPr/>
        </p:nvSpPr>
        <p:spPr>
          <a:xfrm rot="0">
            <a:off x="1612145" y="5086350"/>
            <a:ext cx="10727009" cy="2091876"/>
          </a:xfrm>
          <a:prstGeom prst="rect">
            <a:avLst/>
          </a:prstGeom>
        </p:spPr>
        <p:txBody>
          <a:bodyPr anchor="t" rtlCol="false" tIns="0" lIns="0" bIns="0" rIns="0">
            <a:spAutoFit/>
          </a:bodyPr>
          <a:lstStyle/>
          <a:p>
            <a:pPr algn="just">
              <a:lnSpc>
                <a:spcPts val="3359"/>
              </a:lnSpc>
            </a:pPr>
            <a:r>
              <a:rPr lang="en-US" sz="2399">
                <a:solidFill>
                  <a:srgbClr val="FFFFFF"/>
                </a:solidFill>
                <a:latin typeface="TT Supermolot Neue Expanded"/>
                <a:ea typeface="TT Supermolot Neue Expanded"/>
                <a:cs typeface="TT Supermolot Neue Expanded"/>
                <a:sym typeface="TT Supermolot Neue Expanded"/>
              </a:rPr>
              <a:t>Jenis operator pada python:</a:t>
            </a:r>
          </a:p>
          <a:p>
            <a:pPr algn="just" marL="518158" indent="-259079" lvl="1">
              <a:lnSpc>
                <a:spcPts val="3359"/>
              </a:lnSpc>
              <a:buFont typeface="Arial"/>
              <a:buChar char="•"/>
            </a:pPr>
            <a:r>
              <a:rPr lang="en-US" sz="2399">
                <a:solidFill>
                  <a:srgbClr val="FFFFFF"/>
                </a:solidFill>
                <a:latin typeface="TT Supermolot Neue Expanded"/>
                <a:ea typeface="TT Supermolot Neue Expanded"/>
                <a:cs typeface="TT Supermolot Neue Expanded"/>
                <a:sym typeface="TT Supermolot Neue Expanded"/>
                <a:hlinkClick r:id="rId7" tooltip="https://jagongoding.com/python/dasar/operator/#operator-aritmatika"/>
              </a:rPr>
              <a:t>Operator aritmatika</a:t>
            </a:r>
          </a:p>
          <a:p>
            <a:pPr algn="just" marL="518158" indent="-259079" lvl="1">
              <a:lnSpc>
                <a:spcPts val="3359"/>
              </a:lnSpc>
              <a:buFont typeface="Arial"/>
              <a:buChar char="•"/>
            </a:pPr>
            <a:r>
              <a:rPr lang="en-US" sz="2399">
                <a:solidFill>
                  <a:srgbClr val="FFFFFF"/>
                </a:solidFill>
                <a:latin typeface="TT Supermolot Neue Expanded"/>
                <a:ea typeface="TT Supermolot Neue Expanded"/>
                <a:cs typeface="TT Supermolot Neue Expanded"/>
                <a:sym typeface="TT Supermolot Neue Expanded"/>
                <a:hlinkClick r:id="rId8" tooltip="https://jagongoding.com/python/dasar/operator/#operator-komparasi-atau-perbandingan"/>
              </a:rPr>
              <a:t>Operator komparasi atau perbandingan</a:t>
            </a:r>
          </a:p>
          <a:p>
            <a:pPr algn="just" marL="518158" indent="-259079" lvl="1">
              <a:lnSpc>
                <a:spcPts val="3359"/>
              </a:lnSpc>
              <a:buFont typeface="Arial"/>
              <a:buChar char="•"/>
            </a:pPr>
            <a:r>
              <a:rPr lang="en-US" sz="2399">
                <a:solidFill>
                  <a:srgbClr val="FFFFFF"/>
                </a:solidFill>
                <a:latin typeface="TT Supermolot Neue Expanded"/>
                <a:ea typeface="TT Supermolot Neue Expanded"/>
                <a:cs typeface="TT Supermolot Neue Expanded"/>
                <a:sym typeface="TT Supermolot Neue Expanded"/>
                <a:hlinkClick r:id="rId9" tooltip="https://jagongoding.com/python/dasar/operator/#operator-penugasan"/>
              </a:rPr>
              <a:t>Operator penugasan</a:t>
            </a:r>
          </a:p>
          <a:p>
            <a:pPr algn="just" marL="518158" indent="-259079" lvl="1">
              <a:lnSpc>
                <a:spcPts val="3359"/>
              </a:lnSpc>
              <a:spcBef>
                <a:spcPct val="0"/>
              </a:spcBef>
              <a:buFont typeface="Arial"/>
              <a:buChar char="•"/>
            </a:pPr>
            <a:r>
              <a:rPr lang="en-US" sz="2399">
                <a:solidFill>
                  <a:srgbClr val="FFFFFF"/>
                </a:solidFill>
                <a:latin typeface="TT Supermolot Neue Expanded"/>
                <a:ea typeface="TT Supermolot Neue Expanded"/>
                <a:cs typeface="TT Supermolot Neue Expanded"/>
                <a:sym typeface="TT Supermolot Neue Expanded"/>
                <a:hlinkClick r:id="rId10" tooltip="https://jagongoding.com/python/dasar/operator/#operator-logika"/>
              </a:rPr>
              <a:t>Operator logika</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3745" y="9567107"/>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302520"/>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620282" y="3781569"/>
            <a:ext cx="11662679" cy="5476731"/>
          </a:xfrm>
          <a:custGeom>
            <a:avLst/>
            <a:gdLst/>
            <a:ahLst/>
            <a:cxnLst/>
            <a:rect r="r" b="b" t="t" l="l"/>
            <a:pathLst>
              <a:path h="5476731" w="11662679">
                <a:moveTo>
                  <a:pt x="0" y="0"/>
                </a:moveTo>
                <a:lnTo>
                  <a:pt x="11662679" y="0"/>
                </a:lnTo>
                <a:lnTo>
                  <a:pt x="11662679" y="5476731"/>
                </a:lnTo>
                <a:lnTo>
                  <a:pt x="0" y="5476731"/>
                </a:lnTo>
                <a:lnTo>
                  <a:pt x="0" y="0"/>
                </a:lnTo>
                <a:close/>
              </a:path>
            </a:pathLst>
          </a:custGeom>
          <a:blipFill>
            <a:blip r:embed="rId7"/>
            <a:stretch>
              <a:fillRect l="-44795" t="-81017" r="-47199" b="-48962"/>
            </a:stretch>
          </a:blipFill>
        </p:spPr>
      </p:sp>
      <p:sp>
        <p:nvSpPr>
          <p:cNvPr name="TextBox 8" id="8"/>
          <p:cNvSpPr txBox="true"/>
          <p:nvPr/>
        </p:nvSpPr>
        <p:spPr>
          <a:xfrm rot="0">
            <a:off x="1028700" y="2081017"/>
            <a:ext cx="14624340" cy="398706"/>
          </a:xfrm>
          <a:prstGeom prst="rect">
            <a:avLst/>
          </a:prstGeom>
        </p:spPr>
        <p:txBody>
          <a:bodyPr anchor="t" rtlCol="false" tIns="0" lIns="0" bIns="0" rIns="0">
            <a:spAutoFit/>
          </a:bodyPr>
          <a:lstStyle/>
          <a:p>
            <a:pPr algn="just" marL="496571" indent="-248285" lvl="1">
              <a:lnSpc>
                <a:spcPts val="3220"/>
              </a:lnSpc>
              <a:buFont typeface="Arial"/>
              <a:buChar char="•"/>
            </a:pPr>
            <a:r>
              <a:rPr lang="en-US" b="true" sz="2300">
                <a:solidFill>
                  <a:srgbClr val="FFFFFF"/>
                </a:solidFill>
                <a:latin typeface="TT Supermolot Neue Expanded Bold"/>
                <a:ea typeface="TT Supermolot Neue Expanded Bold"/>
                <a:cs typeface="TT Supermolot Neue Expanded Bold"/>
                <a:sym typeface="TT Supermolot Neue Expanded Bold"/>
              </a:rPr>
              <a:t>Operator Aritmatika</a:t>
            </a:r>
          </a:p>
        </p:txBody>
      </p:sp>
      <p:sp>
        <p:nvSpPr>
          <p:cNvPr name="TextBox 9" id="9"/>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0" id="10"/>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1" id="11"/>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2" id="12"/>
          <p:cNvSpPr txBox="true"/>
          <p:nvPr/>
        </p:nvSpPr>
        <p:spPr>
          <a:xfrm rot="0">
            <a:off x="1220026" y="2603548"/>
            <a:ext cx="15004579" cy="798681"/>
          </a:xfrm>
          <a:prstGeom prst="rect">
            <a:avLst/>
          </a:prstGeom>
        </p:spPr>
        <p:txBody>
          <a:bodyPr anchor="t" rtlCol="false" tIns="0" lIns="0" bIns="0" rIns="0">
            <a:spAutoFit/>
          </a:bodyPr>
          <a:lstStyle/>
          <a:p>
            <a:pPr algn="l">
              <a:lnSpc>
                <a:spcPts val="3219"/>
              </a:lnSpc>
              <a:spcBef>
                <a:spcPct val="0"/>
              </a:spcBef>
            </a:pPr>
            <a:r>
              <a:rPr lang="en-US" sz="2299">
                <a:solidFill>
                  <a:srgbClr val="FFFFFF"/>
                </a:solidFill>
                <a:latin typeface="TT Supermolot Neue Expanded"/>
                <a:ea typeface="TT Supermolot Neue Expanded"/>
                <a:cs typeface="TT Supermolot Neue Expanded"/>
                <a:sym typeface="TT Supermolot Neue Expanded"/>
              </a:rPr>
              <a:t>Operator matematika adalah operator yang kita gunakan untuk </a:t>
            </a:r>
            <a:r>
              <a:rPr lang="en-US" b="true" sz="2299">
                <a:solidFill>
                  <a:srgbClr val="FFFFFF"/>
                </a:solidFill>
                <a:latin typeface="TT Supermolot Neue Expanded Bold"/>
                <a:ea typeface="TT Supermolot Neue Expanded Bold"/>
                <a:cs typeface="TT Supermolot Neue Expanded Bold"/>
                <a:sym typeface="TT Supermolot Neue Expanded Bold"/>
              </a:rPr>
              <a:t>menghitung operasi matematika</a:t>
            </a:r>
            <a:r>
              <a:rPr lang="en-US" sz="2299">
                <a:solidFill>
                  <a:srgbClr val="FFFFFF"/>
                </a:solidFill>
                <a:latin typeface="TT Supermolot Neue Expanded"/>
                <a:ea typeface="TT Supermolot Neue Expanded"/>
                <a:cs typeface="TT Supermolot Neue Expanded"/>
                <a:sym typeface="TT Supermolot Neue Expanded"/>
              </a:rPr>
              <a:t>, mulai dari penjumlahan, pengurangan, perkalian, perpangkatan, dan lain sebagainya</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3745" y="9567107"/>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302520"/>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411069" y="3834963"/>
            <a:ext cx="12622493" cy="5309943"/>
          </a:xfrm>
          <a:custGeom>
            <a:avLst/>
            <a:gdLst/>
            <a:ahLst/>
            <a:cxnLst/>
            <a:rect r="r" b="b" t="t" l="l"/>
            <a:pathLst>
              <a:path h="5309943" w="12622493">
                <a:moveTo>
                  <a:pt x="0" y="0"/>
                </a:moveTo>
                <a:lnTo>
                  <a:pt x="12622493" y="0"/>
                </a:lnTo>
                <a:lnTo>
                  <a:pt x="12622493" y="5309944"/>
                </a:lnTo>
                <a:lnTo>
                  <a:pt x="0" y="5309944"/>
                </a:lnTo>
                <a:lnTo>
                  <a:pt x="0" y="0"/>
                </a:lnTo>
                <a:close/>
              </a:path>
            </a:pathLst>
          </a:custGeom>
          <a:blipFill>
            <a:blip r:embed="rId7"/>
            <a:stretch>
              <a:fillRect l="-45931" t="-108738" r="-47268" b="-49596"/>
            </a:stretch>
          </a:blipFill>
        </p:spPr>
      </p:sp>
      <p:sp>
        <p:nvSpPr>
          <p:cNvPr name="TextBox 8" id="8"/>
          <p:cNvSpPr txBox="true"/>
          <p:nvPr/>
        </p:nvSpPr>
        <p:spPr>
          <a:xfrm rot="0">
            <a:off x="1028700" y="2081017"/>
            <a:ext cx="14624340" cy="398706"/>
          </a:xfrm>
          <a:prstGeom prst="rect">
            <a:avLst/>
          </a:prstGeom>
        </p:spPr>
        <p:txBody>
          <a:bodyPr anchor="t" rtlCol="false" tIns="0" lIns="0" bIns="0" rIns="0">
            <a:spAutoFit/>
          </a:bodyPr>
          <a:lstStyle/>
          <a:p>
            <a:pPr algn="just" marL="496571" indent="-248285" lvl="1">
              <a:lnSpc>
                <a:spcPts val="3220"/>
              </a:lnSpc>
              <a:buFont typeface="Arial"/>
              <a:buChar char="•"/>
            </a:pPr>
            <a:r>
              <a:rPr lang="en-US" b="true" sz="2300">
                <a:solidFill>
                  <a:srgbClr val="FFFFFF"/>
                </a:solidFill>
                <a:latin typeface="TT Supermolot Neue Expanded Bold"/>
                <a:ea typeface="TT Supermolot Neue Expanded Bold"/>
                <a:cs typeface="TT Supermolot Neue Expanded Bold"/>
                <a:sym typeface="TT Supermolot Neue Expanded Bold"/>
              </a:rPr>
              <a:t>Operator komparasi atau perbandingan</a:t>
            </a:r>
          </a:p>
        </p:txBody>
      </p:sp>
      <p:sp>
        <p:nvSpPr>
          <p:cNvPr name="TextBox 9" id="9"/>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0" id="10"/>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1" id="11"/>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2" id="12"/>
          <p:cNvSpPr txBox="true"/>
          <p:nvPr/>
        </p:nvSpPr>
        <p:spPr>
          <a:xfrm rot="0">
            <a:off x="1220026" y="2603548"/>
            <a:ext cx="15004579" cy="798681"/>
          </a:xfrm>
          <a:prstGeom prst="rect">
            <a:avLst/>
          </a:prstGeom>
        </p:spPr>
        <p:txBody>
          <a:bodyPr anchor="t" rtlCol="false" tIns="0" lIns="0" bIns="0" rIns="0">
            <a:spAutoFit/>
          </a:bodyPr>
          <a:lstStyle/>
          <a:p>
            <a:pPr algn="l">
              <a:lnSpc>
                <a:spcPts val="3219"/>
              </a:lnSpc>
              <a:spcBef>
                <a:spcPct val="0"/>
              </a:spcBef>
            </a:pPr>
            <a:r>
              <a:rPr lang="en-US" sz="2299">
                <a:solidFill>
                  <a:srgbClr val="FFFFFF"/>
                </a:solidFill>
                <a:latin typeface="TT Supermolot Neue Expanded"/>
                <a:ea typeface="TT Supermolot Neue Expanded"/>
                <a:cs typeface="TT Supermolot Neue Expanded"/>
                <a:sym typeface="TT Supermolot Neue Expanded"/>
              </a:rPr>
              <a:t>Operator perbandingan adalah operator yang bertugas untuk </a:t>
            </a:r>
            <a:r>
              <a:rPr lang="en-US" b="true" sz="2299">
                <a:solidFill>
                  <a:srgbClr val="FFFFFF"/>
                </a:solidFill>
                <a:latin typeface="TT Supermolot Neue Expanded Bold"/>
                <a:ea typeface="TT Supermolot Neue Expanded Bold"/>
                <a:cs typeface="TT Supermolot Neue Expanded Bold"/>
                <a:sym typeface="TT Supermolot Neue Expanded Bold"/>
              </a:rPr>
              <a:t>membandingkan antar dua operan</a:t>
            </a:r>
            <a:r>
              <a:rPr lang="en-US" sz="2299">
                <a:solidFill>
                  <a:srgbClr val="FFFFFF"/>
                </a:solidFill>
                <a:latin typeface="TT Supermolot Neue Expanded"/>
                <a:ea typeface="TT Supermolot Neue Expanded"/>
                <a:cs typeface="TT Supermolot Neue Expanded"/>
                <a:sym typeface="TT Supermolot Neue Expanded"/>
              </a:rPr>
              <a:t>. Apakah operan 1 lebih besar dari pada operan 2, atau apakah keduanya sama? Dan lain sebagainya.</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3745" y="9567107"/>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302520"/>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6949139" y="1946880"/>
            <a:ext cx="9521677" cy="7620226"/>
          </a:xfrm>
          <a:custGeom>
            <a:avLst/>
            <a:gdLst/>
            <a:ahLst/>
            <a:cxnLst/>
            <a:rect r="r" b="b" t="t" l="l"/>
            <a:pathLst>
              <a:path h="7620226" w="9521677">
                <a:moveTo>
                  <a:pt x="0" y="0"/>
                </a:moveTo>
                <a:lnTo>
                  <a:pt x="9521678" y="0"/>
                </a:lnTo>
                <a:lnTo>
                  <a:pt x="9521678" y="7620227"/>
                </a:lnTo>
                <a:lnTo>
                  <a:pt x="0" y="7620227"/>
                </a:lnTo>
                <a:lnTo>
                  <a:pt x="0" y="0"/>
                </a:lnTo>
                <a:close/>
              </a:path>
            </a:pathLst>
          </a:custGeom>
          <a:blipFill>
            <a:blip r:embed="rId7"/>
            <a:stretch>
              <a:fillRect l="-43518" t="-24634" r="-44422" b="-7461"/>
            </a:stretch>
          </a:blipFill>
        </p:spPr>
      </p:sp>
      <p:sp>
        <p:nvSpPr>
          <p:cNvPr name="TextBox 8" id="8"/>
          <p:cNvSpPr txBox="true"/>
          <p:nvPr/>
        </p:nvSpPr>
        <p:spPr>
          <a:xfrm rot="0">
            <a:off x="1028700" y="2081017"/>
            <a:ext cx="14624340" cy="398706"/>
          </a:xfrm>
          <a:prstGeom prst="rect">
            <a:avLst/>
          </a:prstGeom>
        </p:spPr>
        <p:txBody>
          <a:bodyPr anchor="t" rtlCol="false" tIns="0" lIns="0" bIns="0" rIns="0">
            <a:spAutoFit/>
          </a:bodyPr>
          <a:lstStyle/>
          <a:p>
            <a:pPr algn="just" marL="496571" indent="-248285" lvl="1">
              <a:lnSpc>
                <a:spcPts val="3220"/>
              </a:lnSpc>
              <a:buFont typeface="Arial"/>
              <a:buChar char="•"/>
            </a:pPr>
            <a:r>
              <a:rPr lang="en-US" b="true" sz="2300">
                <a:solidFill>
                  <a:srgbClr val="FFFFFF"/>
                </a:solidFill>
                <a:latin typeface="TT Supermolot Neue Expanded Bold"/>
                <a:ea typeface="TT Supermolot Neue Expanded Bold"/>
                <a:cs typeface="TT Supermolot Neue Expanded Bold"/>
                <a:sym typeface="TT Supermolot Neue Expanded Bold"/>
              </a:rPr>
              <a:t>Operator penugasan</a:t>
            </a:r>
          </a:p>
        </p:txBody>
      </p:sp>
      <p:sp>
        <p:nvSpPr>
          <p:cNvPr name="TextBox 9" id="9"/>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0" id="10"/>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1" id="11"/>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2" id="12"/>
          <p:cNvSpPr txBox="true"/>
          <p:nvPr/>
        </p:nvSpPr>
        <p:spPr>
          <a:xfrm rot="0">
            <a:off x="1410146" y="2832073"/>
            <a:ext cx="4818325" cy="4365831"/>
          </a:xfrm>
          <a:prstGeom prst="rect">
            <a:avLst/>
          </a:prstGeom>
        </p:spPr>
        <p:txBody>
          <a:bodyPr anchor="t" rtlCol="false" tIns="0" lIns="0" bIns="0" rIns="0">
            <a:spAutoFit/>
          </a:bodyPr>
          <a:lstStyle/>
          <a:p>
            <a:pPr algn="l">
              <a:lnSpc>
                <a:spcPts val="3468"/>
              </a:lnSpc>
              <a:spcBef>
                <a:spcPct val="0"/>
              </a:spcBef>
            </a:pPr>
            <a:r>
              <a:rPr lang="en-US" sz="2477">
                <a:solidFill>
                  <a:srgbClr val="FFFFFF"/>
                </a:solidFill>
                <a:latin typeface="TT Supermolot Neue Expanded"/>
                <a:ea typeface="TT Supermolot Neue Expanded"/>
                <a:cs typeface="TT Supermolot Neue Expanded"/>
                <a:sym typeface="TT Supermolot Neue Expanded"/>
              </a:rPr>
              <a:t>Operator penugasan adalah operator yang digunakan untuk memberikan sebuah tugas terhadap suatu variabel. Atau dalam bahasa yang lebih manusiawi: operator penugasan adalah operator yang berfungsi untuk </a:t>
            </a:r>
            <a:r>
              <a:rPr lang="en-US" b="true" sz="2477">
                <a:solidFill>
                  <a:srgbClr val="FFFFFF"/>
                </a:solidFill>
                <a:latin typeface="TT Supermolot Neue Expanded Bold"/>
                <a:ea typeface="TT Supermolot Neue Expanded Bold"/>
                <a:cs typeface="TT Supermolot Neue Expanded Bold"/>
                <a:sym typeface="TT Supermolot Neue Expanded Bold"/>
              </a:rPr>
              <a:t>memberikan nilai ke dalam sebuah variabel.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true" flipV="false" rot="0">
            <a:off x="9599304" y="1639594"/>
            <a:ext cx="6750960" cy="7365899"/>
          </a:xfrm>
          <a:custGeom>
            <a:avLst/>
            <a:gdLst/>
            <a:ahLst/>
            <a:cxnLst/>
            <a:rect r="r" b="b" t="t" l="l"/>
            <a:pathLst>
              <a:path h="7365899" w="6750960">
                <a:moveTo>
                  <a:pt x="6750961" y="0"/>
                </a:moveTo>
                <a:lnTo>
                  <a:pt x="0" y="0"/>
                </a:lnTo>
                <a:lnTo>
                  <a:pt x="0" y="7365900"/>
                </a:lnTo>
                <a:lnTo>
                  <a:pt x="6750961" y="7365900"/>
                </a:lnTo>
                <a:lnTo>
                  <a:pt x="675096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142212" y="2334997"/>
            <a:ext cx="6267642" cy="1758950"/>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FFFFFF"/>
                </a:solidFill>
                <a:latin typeface="TT Supermolot Neue Expanded Bold"/>
                <a:ea typeface="TT Supermolot Neue Expanded Bold"/>
                <a:cs typeface="TT Supermolot Neue Expanded Bold"/>
                <a:sym typeface="TT Supermolot Neue Expanded Bold"/>
              </a:rPr>
              <a:t>APA ITU PHYTON?</a:t>
            </a:r>
          </a:p>
        </p:txBody>
      </p:sp>
      <p:sp>
        <p:nvSpPr>
          <p:cNvPr name="TextBox 9" id="9"/>
          <p:cNvSpPr txBox="true"/>
          <p:nvPr/>
        </p:nvSpPr>
        <p:spPr>
          <a:xfrm rot="0">
            <a:off x="1531891" y="4696802"/>
            <a:ext cx="7621634" cy="2967355"/>
          </a:xfrm>
          <a:prstGeom prst="rect">
            <a:avLst/>
          </a:prstGeom>
        </p:spPr>
        <p:txBody>
          <a:bodyPr anchor="t" rtlCol="false" tIns="0" lIns="0" bIns="0" rIns="0">
            <a:spAutoFit/>
          </a:bodyPr>
          <a:lstStyle/>
          <a:p>
            <a:pPr algn="ctr" marL="0" indent="0" lvl="0">
              <a:lnSpc>
                <a:spcPts val="3919"/>
              </a:lnSpc>
              <a:spcBef>
                <a:spcPct val="0"/>
              </a:spcBef>
            </a:pPr>
            <a:r>
              <a:rPr lang="en-US" sz="2799">
                <a:solidFill>
                  <a:srgbClr val="FFFFFF"/>
                </a:solidFill>
                <a:latin typeface="TT Supermolot Neue Expanded"/>
                <a:ea typeface="TT Supermolot Neue Expanded"/>
                <a:cs typeface="TT Supermolot Neue Expanded"/>
                <a:sym typeface="TT Supermolot Neue Expanded"/>
              </a:rPr>
              <a:t>Python adalah bahasa pemrograman serbaguna yang bisa dijalankan pada hampir semua arsitektur sistem, mulai dari web development hingga machine learning dan bisa digunakan untuk aplikasi di berbagai bidang.</a:t>
            </a:r>
          </a:p>
        </p:txBody>
      </p:sp>
      <p:sp>
        <p:nvSpPr>
          <p:cNvPr name="TextBox 10" id="10"/>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1" id="11"/>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2" id="12"/>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3745" y="9567107"/>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302520"/>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6832623" y="2222470"/>
            <a:ext cx="10426677" cy="2408922"/>
          </a:xfrm>
          <a:custGeom>
            <a:avLst/>
            <a:gdLst/>
            <a:ahLst/>
            <a:cxnLst/>
            <a:rect r="r" b="b" t="t" l="l"/>
            <a:pathLst>
              <a:path h="2408922" w="10426677">
                <a:moveTo>
                  <a:pt x="0" y="0"/>
                </a:moveTo>
                <a:lnTo>
                  <a:pt x="10426677" y="0"/>
                </a:lnTo>
                <a:lnTo>
                  <a:pt x="10426677" y="2408922"/>
                </a:lnTo>
                <a:lnTo>
                  <a:pt x="0" y="2408922"/>
                </a:lnTo>
                <a:lnTo>
                  <a:pt x="0" y="0"/>
                </a:lnTo>
                <a:close/>
              </a:path>
            </a:pathLst>
          </a:custGeom>
          <a:blipFill>
            <a:blip r:embed="rId7"/>
            <a:stretch>
              <a:fillRect l="-47101" t="-203902" r="-48866" b="-173220"/>
            </a:stretch>
          </a:blipFill>
        </p:spPr>
      </p:sp>
      <p:sp>
        <p:nvSpPr>
          <p:cNvPr name="Freeform 8" id="8"/>
          <p:cNvSpPr/>
          <p:nvPr/>
        </p:nvSpPr>
        <p:spPr>
          <a:xfrm flipH="false" flipV="false" rot="0">
            <a:off x="2941357" y="5495024"/>
            <a:ext cx="6035506" cy="3763276"/>
          </a:xfrm>
          <a:custGeom>
            <a:avLst/>
            <a:gdLst/>
            <a:ahLst/>
            <a:cxnLst/>
            <a:rect r="r" b="b" t="t" l="l"/>
            <a:pathLst>
              <a:path h="3763276" w="6035506">
                <a:moveTo>
                  <a:pt x="0" y="0"/>
                </a:moveTo>
                <a:lnTo>
                  <a:pt x="6035506" y="0"/>
                </a:lnTo>
                <a:lnTo>
                  <a:pt x="6035506" y="3763276"/>
                </a:lnTo>
                <a:lnTo>
                  <a:pt x="0" y="3763276"/>
                </a:lnTo>
                <a:lnTo>
                  <a:pt x="0" y="0"/>
                </a:lnTo>
                <a:close/>
              </a:path>
            </a:pathLst>
          </a:custGeom>
          <a:blipFill>
            <a:blip r:embed="rId8"/>
            <a:stretch>
              <a:fillRect l="-88629" t="-129746" r="-172191" b="-95761"/>
            </a:stretch>
          </a:blipFill>
        </p:spPr>
      </p:sp>
      <p:sp>
        <p:nvSpPr>
          <p:cNvPr name="Freeform 9" id="9"/>
          <p:cNvSpPr/>
          <p:nvPr/>
        </p:nvSpPr>
        <p:spPr>
          <a:xfrm flipH="false" flipV="false" rot="0">
            <a:off x="9486126" y="5469240"/>
            <a:ext cx="5878784" cy="3789060"/>
          </a:xfrm>
          <a:custGeom>
            <a:avLst/>
            <a:gdLst/>
            <a:ahLst/>
            <a:cxnLst/>
            <a:rect r="r" b="b" t="t" l="l"/>
            <a:pathLst>
              <a:path h="3789060" w="5878784">
                <a:moveTo>
                  <a:pt x="0" y="0"/>
                </a:moveTo>
                <a:lnTo>
                  <a:pt x="5878784" y="0"/>
                </a:lnTo>
                <a:lnTo>
                  <a:pt x="5878784" y="3789060"/>
                </a:lnTo>
                <a:lnTo>
                  <a:pt x="0" y="3789060"/>
                </a:lnTo>
                <a:lnTo>
                  <a:pt x="0" y="0"/>
                </a:lnTo>
                <a:close/>
              </a:path>
            </a:pathLst>
          </a:custGeom>
          <a:blipFill>
            <a:blip r:embed="rId9"/>
            <a:stretch>
              <a:fillRect l="-90410" t="-118992" r="-169322" b="-94956"/>
            </a:stretch>
          </a:blipFill>
        </p:spPr>
      </p:sp>
      <p:sp>
        <p:nvSpPr>
          <p:cNvPr name="TextBox 10" id="10"/>
          <p:cNvSpPr txBox="true"/>
          <p:nvPr/>
        </p:nvSpPr>
        <p:spPr>
          <a:xfrm rot="0">
            <a:off x="1028700" y="1518965"/>
            <a:ext cx="14624340" cy="398706"/>
          </a:xfrm>
          <a:prstGeom prst="rect">
            <a:avLst/>
          </a:prstGeom>
        </p:spPr>
        <p:txBody>
          <a:bodyPr anchor="t" rtlCol="false" tIns="0" lIns="0" bIns="0" rIns="0">
            <a:spAutoFit/>
          </a:bodyPr>
          <a:lstStyle/>
          <a:p>
            <a:pPr algn="just" marL="496571" indent="-248285" lvl="1">
              <a:lnSpc>
                <a:spcPts val="3220"/>
              </a:lnSpc>
              <a:buFont typeface="Arial"/>
              <a:buChar char="•"/>
            </a:pPr>
            <a:r>
              <a:rPr lang="en-US" b="true" sz="2300">
                <a:solidFill>
                  <a:srgbClr val="FFFFFF"/>
                </a:solidFill>
                <a:latin typeface="TT Supermolot Neue Expanded Bold"/>
                <a:ea typeface="TT Supermolot Neue Expanded Bold"/>
                <a:cs typeface="TT Supermolot Neue Expanded Bold"/>
                <a:sym typeface="TT Supermolot Neue Expanded Bold"/>
              </a:rPr>
              <a:t>Operator Logika</a:t>
            </a:r>
          </a:p>
        </p:txBody>
      </p:sp>
      <p:sp>
        <p:nvSpPr>
          <p:cNvPr name="TextBox 11" id="11"/>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2" id="12"/>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3" id="13"/>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4" id="14"/>
          <p:cNvSpPr txBox="true"/>
          <p:nvPr/>
        </p:nvSpPr>
        <p:spPr>
          <a:xfrm rot="0">
            <a:off x="1410146" y="2041495"/>
            <a:ext cx="5088383" cy="2930150"/>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TT Supermolot Neue Expanded"/>
                <a:ea typeface="TT Supermolot Neue Expanded"/>
                <a:cs typeface="TT Supermolot Neue Expanded"/>
                <a:sym typeface="TT Supermolot Neue Expanded"/>
              </a:rPr>
              <a:t>Operator logika adalah operator yang sangat penting. Operator ini sangat berkaitan erat dengan operator perbandingan. Dan kedua-duanya juga mengembalikan nilai dengan tipe data yang sama yaitu boolean.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3745" y="9567107"/>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302520"/>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641710" y="3734816"/>
            <a:ext cx="14624340" cy="606426"/>
          </a:xfrm>
          <a:prstGeom prst="rect">
            <a:avLst/>
          </a:prstGeom>
        </p:spPr>
        <p:txBody>
          <a:bodyPr anchor="t" rtlCol="false" tIns="0" lIns="0" bIns="0" rIns="0">
            <a:spAutoFit/>
          </a:bodyPr>
          <a:lstStyle/>
          <a:p>
            <a:pPr algn="just">
              <a:lnSpc>
                <a:spcPts val="4899"/>
              </a:lnSpc>
            </a:pPr>
            <a:r>
              <a:rPr lang="en-US" b="true" sz="3499">
                <a:solidFill>
                  <a:srgbClr val="FFFFFF"/>
                </a:solidFill>
                <a:latin typeface="TT Supermolot Neue Expanded Bold"/>
                <a:ea typeface="TT Supermolot Neue Expanded Bold"/>
                <a:cs typeface="TT Supermolot Neue Expanded Bold"/>
                <a:sym typeface="TT Supermolot Neue Expanded Bold"/>
              </a:rPr>
              <a:t>6. Mengambil Input</a:t>
            </a:r>
          </a:p>
        </p:txBody>
      </p:sp>
      <p:sp>
        <p:nvSpPr>
          <p:cNvPr name="TextBox 8" id="8"/>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9" id="9"/>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0" id="10"/>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1" id="11"/>
          <p:cNvSpPr txBox="true"/>
          <p:nvPr/>
        </p:nvSpPr>
        <p:spPr>
          <a:xfrm rot="0">
            <a:off x="1641710" y="4481134"/>
            <a:ext cx="15004579" cy="173672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TT Supermolot Neue Expanded"/>
                <a:ea typeface="TT Supermolot Neue Expanded"/>
                <a:cs typeface="TT Supermolot Neue Expanded"/>
                <a:sym typeface="TT Supermolot Neue Expanded"/>
              </a:rPr>
              <a:t>Input –atau inputan– (dalam konteks pemrograman) merupakan sebuah data, informasi, atau nilai apa pun yang dikirimkan oleh user kepada komputer untuk diproses lebih lanjut. </a:t>
            </a:r>
            <a:r>
              <a:rPr lang="en-US" sz="2499">
                <a:solidFill>
                  <a:srgbClr val="FFFFFF"/>
                </a:solidFill>
                <a:latin typeface="TT Supermolot Neue Expanded"/>
                <a:ea typeface="TT Supermolot Neue Expanded"/>
                <a:cs typeface="TT Supermolot Neue Expanded"/>
                <a:sym typeface="TT Supermolot Neue Expanded"/>
              </a:rPr>
              <a:t>User melakukan proses input melalui media atau perangkat masukan seperti kibor, mouse, kamera, mikrofon dan lain sebagainya.</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3745" y="9567107"/>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302520"/>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10146" y="3907779"/>
            <a:ext cx="9777672" cy="2452392"/>
          </a:xfrm>
          <a:custGeom>
            <a:avLst/>
            <a:gdLst/>
            <a:ahLst/>
            <a:cxnLst/>
            <a:rect r="r" b="b" t="t" l="l"/>
            <a:pathLst>
              <a:path h="2452392" w="9777672">
                <a:moveTo>
                  <a:pt x="0" y="0"/>
                </a:moveTo>
                <a:lnTo>
                  <a:pt x="9777671" y="0"/>
                </a:lnTo>
                <a:lnTo>
                  <a:pt x="9777671" y="2452392"/>
                </a:lnTo>
                <a:lnTo>
                  <a:pt x="0" y="2452392"/>
                </a:lnTo>
                <a:lnTo>
                  <a:pt x="0" y="0"/>
                </a:lnTo>
                <a:close/>
              </a:path>
            </a:pathLst>
          </a:custGeom>
          <a:blipFill>
            <a:blip r:embed="rId7"/>
            <a:stretch>
              <a:fillRect l="-47652" t="-186628" r="-47031" b="-149773"/>
            </a:stretch>
          </a:blipFill>
        </p:spPr>
      </p:sp>
      <p:sp>
        <p:nvSpPr>
          <p:cNvPr name="Freeform 8" id="8"/>
          <p:cNvSpPr/>
          <p:nvPr/>
        </p:nvSpPr>
        <p:spPr>
          <a:xfrm flipH="false" flipV="false" rot="0">
            <a:off x="1410146" y="7301671"/>
            <a:ext cx="7270193" cy="886684"/>
          </a:xfrm>
          <a:custGeom>
            <a:avLst/>
            <a:gdLst/>
            <a:ahLst/>
            <a:cxnLst/>
            <a:rect r="r" b="b" t="t" l="l"/>
            <a:pathLst>
              <a:path h="886684" w="7270193">
                <a:moveTo>
                  <a:pt x="0" y="0"/>
                </a:moveTo>
                <a:lnTo>
                  <a:pt x="7270192" y="0"/>
                </a:lnTo>
                <a:lnTo>
                  <a:pt x="7270192" y="886684"/>
                </a:lnTo>
                <a:lnTo>
                  <a:pt x="0" y="886684"/>
                </a:lnTo>
                <a:lnTo>
                  <a:pt x="0" y="0"/>
                </a:lnTo>
                <a:close/>
              </a:path>
            </a:pathLst>
          </a:custGeom>
          <a:blipFill>
            <a:blip r:embed="rId7"/>
            <a:stretch>
              <a:fillRect l="-49723" t="-707876" r="-52782" b="-125643"/>
            </a:stretch>
          </a:blipFill>
        </p:spPr>
      </p:sp>
      <p:sp>
        <p:nvSpPr>
          <p:cNvPr name="TextBox 9" id="9"/>
          <p:cNvSpPr txBox="true"/>
          <p:nvPr/>
        </p:nvSpPr>
        <p:spPr>
          <a:xfrm rot="0">
            <a:off x="1410146" y="1492220"/>
            <a:ext cx="14624340" cy="606426"/>
          </a:xfrm>
          <a:prstGeom prst="rect">
            <a:avLst/>
          </a:prstGeom>
        </p:spPr>
        <p:txBody>
          <a:bodyPr anchor="t" rtlCol="false" tIns="0" lIns="0" bIns="0" rIns="0">
            <a:spAutoFit/>
          </a:bodyPr>
          <a:lstStyle/>
          <a:p>
            <a:pPr algn="just">
              <a:lnSpc>
                <a:spcPts val="4899"/>
              </a:lnSpc>
            </a:pPr>
            <a:r>
              <a:rPr lang="en-US" b="true" sz="3499">
                <a:solidFill>
                  <a:srgbClr val="FFFFFF"/>
                </a:solidFill>
                <a:latin typeface="TT Supermolot Neue Expanded Bold"/>
                <a:ea typeface="TT Supermolot Neue Expanded Bold"/>
                <a:cs typeface="TT Supermolot Neue Expanded Bold"/>
                <a:sym typeface="TT Supermolot Neue Expanded Bold"/>
              </a:rPr>
              <a:t>Nilai Statis vs Nilai Inputan User</a:t>
            </a:r>
          </a:p>
        </p:txBody>
      </p:sp>
      <p:sp>
        <p:nvSpPr>
          <p:cNvPr name="TextBox 10" id="10"/>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1" id="11"/>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2" id="12"/>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3" id="13"/>
          <p:cNvSpPr txBox="true"/>
          <p:nvPr/>
        </p:nvSpPr>
        <p:spPr>
          <a:xfrm rot="0">
            <a:off x="1410146" y="2441545"/>
            <a:ext cx="15004579" cy="1358900"/>
          </a:xfrm>
          <a:prstGeom prst="rect">
            <a:avLst/>
          </a:prstGeom>
        </p:spPr>
        <p:txBody>
          <a:bodyPr anchor="t" rtlCol="false" tIns="0" lIns="0" bIns="0" rIns="0">
            <a:spAutoFit/>
          </a:bodyPr>
          <a:lstStyle/>
          <a:p>
            <a:pPr algn="l">
              <a:lnSpc>
                <a:spcPts val="3499"/>
              </a:lnSpc>
            </a:pPr>
            <a:r>
              <a:rPr lang="en-US" sz="2499">
                <a:solidFill>
                  <a:srgbClr val="FFFFFF"/>
                </a:solidFill>
                <a:latin typeface="TT Supermolot Neue Expanded"/>
                <a:ea typeface="TT Supermolot Neue Expanded"/>
                <a:cs typeface="TT Supermolot Neue Expanded"/>
                <a:sym typeface="TT Supermolot Neue Expanded"/>
              </a:rPr>
              <a:t>Sejauh ini, semua kode program yang kita buat bersifat statis. Setiap variabel yang kita buat memiliki nilai sesuai dengan yang kita inginkan, tapi tidak seperti yang user inginkan.</a:t>
            </a:r>
          </a:p>
          <a:p>
            <a:pPr algn="l">
              <a:lnSpc>
                <a:spcPts val="419"/>
              </a:lnSpc>
            </a:pPr>
          </a:p>
          <a:p>
            <a:pPr algn="l">
              <a:lnSpc>
                <a:spcPts val="3499"/>
              </a:lnSpc>
              <a:spcBef>
                <a:spcPct val="0"/>
              </a:spcBef>
            </a:pPr>
            <a:r>
              <a:rPr lang="en-US" sz="2499">
                <a:solidFill>
                  <a:srgbClr val="FFFFFF"/>
                </a:solidFill>
                <a:latin typeface="TT Supermolot Neue Expanded"/>
                <a:ea typeface="TT Supermolot Neue Expanded"/>
                <a:cs typeface="TT Supermolot Neue Expanded"/>
                <a:sym typeface="TT Supermolot Neue Expanded"/>
              </a:rPr>
              <a:t>Perhatikan contoh kode program di bawah ini:</a:t>
            </a:r>
          </a:p>
        </p:txBody>
      </p:sp>
      <p:sp>
        <p:nvSpPr>
          <p:cNvPr name="TextBox 14" id="14"/>
          <p:cNvSpPr txBox="true"/>
          <p:nvPr/>
        </p:nvSpPr>
        <p:spPr>
          <a:xfrm rot="0">
            <a:off x="1452123" y="6703071"/>
            <a:ext cx="10973395"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TT Supermolot Neue Expanded"/>
                <a:ea typeface="TT Supermolot Neue Expanded"/>
                <a:cs typeface="TT Supermolot Neue Expanded"/>
                <a:sym typeface="TT Supermolot Neue Expanded"/>
              </a:rPr>
              <a:t>Jika kode program di atas kita jalankan, kita akan mendapatkan output:</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3745" y="9567107"/>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302520"/>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10146" y="4818711"/>
            <a:ext cx="9481746" cy="2028330"/>
          </a:xfrm>
          <a:custGeom>
            <a:avLst/>
            <a:gdLst/>
            <a:ahLst/>
            <a:cxnLst/>
            <a:rect r="r" b="b" t="t" l="l"/>
            <a:pathLst>
              <a:path h="2028330" w="9481746">
                <a:moveTo>
                  <a:pt x="0" y="0"/>
                </a:moveTo>
                <a:lnTo>
                  <a:pt x="9481745" y="0"/>
                </a:lnTo>
                <a:lnTo>
                  <a:pt x="9481745" y="2028330"/>
                </a:lnTo>
                <a:lnTo>
                  <a:pt x="0" y="2028330"/>
                </a:lnTo>
                <a:lnTo>
                  <a:pt x="0" y="0"/>
                </a:lnTo>
                <a:close/>
              </a:path>
            </a:pathLst>
          </a:custGeom>
          <a:blipFill>
            <a:blip r:embed="rId7"/>
            <a:stretch>
              <a:fillRect l="-48346" t="-177575" r="-50936" b="-246184"/>
            </a:stretch>
          </a:blipFill>
        </p:spPr>
      </p:sp>
      <p:sp>
        <p:nvSpPr>
          <p:cNvPr name="TextBox 8" id="8"/>
          <p:cNvSpPr txBox="true"/>
          <p:nvPr/>
        </p:nvSpPr>
        <p:spPr>
          <a:xfrm rot="0">
            <a:off x="1410146" y="1492220"/>
            <a:ext cx="14624340" cy="606426"/>
          </a:xfrm>
          <a:prstGeom prst="rect">
            <a:avLst/>
          </a:prstGeom>
        </p:spPr>
        <p:txBody>
          <a:bodyPr anchor="t" rtlCol="false" tIns="0" lIns="0" bIns="0" rIns="0">
            <a:spAutoFit/>
          </a:bodyPr>
          <a:lstStyle/>
          <a:p>
            <a:pPr algn="just">
              <a:lnSpc>
                <a:spcPts val="4899"/>
              </a:lnSpc>
            </a:pPr>
            <a:r>
              <a:rPr lang="en-US" b="true" sz="3499">
                <a:solidFill>
                  <a:srgbClr val="FFFFFF"/>
                </a:solidFill>
                <a:latin typeface="TT Supermolot Neue Expanded Bold"/>
                <a:ea typeface="TT Supermolot Neue Expanded Bold"/>
                <a:cs typeface="TT Supermolot Neue Expanded Bold"/>
                <a:sym typeface="TT Supermolot Neue Expanded Bold"/>
              </a:rPr>
              <a:t>Membuat Input Pada Python</a:t>
            </a:r>
          </a:p>
        </p:txBody>
      </p:sp>
      <p:sp>
        <p:nvSpPr>
          <p:cNvPr name="TextBox 9" id="9"/>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0" id="10"/>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1" id="11"/>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2" id="12"/>
          <p:cNvSpPr txBox="true"/>
          <p:nvPr/>
        </p:nvSpPr>
        <p:spPr>
          <a:xfrm rot="0">
            <a:off x="1410146" y="2432020"/>
            <a:ext cx="15004579" cy="2279650"/>
          </a:xfrm>
          <a:prstGeom prst="rect">
            <a:avLst/>
          </a:prstGeom>
        </p:spPr>
        <p:txBody>
          <a:bodyPr anchor="t" rtlCol="false" tIns="0" lIns="0" bIns="0" rIns="0">
            <a:spAutoFit/>
          </a:bodyPr>
          <a:lstStyle/>
          <a:p>
            <a:pPr algn="l">
              <a:lnSpc>
                <a:spcPts val="3549"/>
              </a:lnSpc>
            </a:pPr>
            <a:r>
              <a:rPr lang="en-US" sz="2499">
                <a:solidFill>
                  <a:srgbClr val="FFFFFF"/>
                </a:solidFill>
                <a:latin typeface="TT Supermolot Neue Expanded"/>
                <a:ea typeface="TT Supermolot Neue Expanded"/>
                <a:cs typeface="TT Supermolot Neue Expanded"/>
                <a:sym typeface="TT Supermolot Neue Expanded"/>
              </a:rPr>
              <a:t>Di dalam bahasa pemrograman python, kita bisa membuat sebuah inputan dengan cara memanggil fungsi bawaan python yang bernama fungsi</a:t>
            </a:r>
            <a:r>
              <a:rPr lang="en-US" sz="2499" b="true">
                <a:solidFill>
                  <a:srgbClr val="FFFFFF"/>
                </a:solidFill>
                <a:latin typeface="TT Supermolot Neue Expanded Bold"/>
                <a:ea typeface="TT Supermolot Neue Expanded Bold"/>
                <a:cs typeface="TT Supermolot Neue Expanded Bold"/>
                <a:sym typeface="TT Supermolot Neue Expanded Bold"/>
              </a:rPr>
              <a:t> input</a:t>
            </a:r>
            <a:r>
              <a:rPr lang="en-US" sz="2499">
                <a:solidFill>
                  <a:srgbClr val="FFFFFF"/>
                </a:solidFill>
                <a:latin typeface="TT Supermolot Neue Expanded"/>
                <a:ea typeface="TT Supermolot Neue Expanded"/>
                <a:cs typeface="TT Supermolot Neue Expanded"/>
                <a:sym typeface="TT Supermolot Neue Expanded"/>
              </a:rPr>
              <a:t>.</a:t>
            </a:r>
          </a:p>
          <a:p>
            <a:pPr algn="l">
              <a:lnSpc>
                <a:spcPts val="426"/>
              </a:lnSpc>
            </a:pPr>
          </a:p>
          <a:p>
            <a:pPr algn="l">
              <a:lnSpc>
                <a:spcPts val="3549"/>
              </a:lnSpc>
            </a:pPr>
            <a:r>
              <a:rPr lang="en-US" sz="2499">
                <a:solidFill>
                  <a:srgbClr val="FFFFFF"/>
                </a:solidFill>
                <a:latin typeface="TT Supermolot Neue Expanded"/>
                <a:ea typeface="TT Supermolot Neue Expanded"/>
                <a:cs typeface="TT Supermolot Neue Expanded"/>
                <a:sym typeface="TT Supermolot Neue Expanded"/>
              </a:rPr>
              <a:t>Fungsi </a:t>
            </a:r>
            <a:r>
              <a:rPr lang="en-US" sz="2499" b="true">
                <a:solidFill>
                  <a:srgbClr val="FFFFFF"/>
                </a:solidFill>
                <a:latin typeface="TT Supermolot Neue Expanded Bold"/>
                <a:ea typeface="TT Supermolot Neue Expanded Bold"/>
                <a:cs typeface="TT Supermolot Neue Expanded Bold"/>
                <a:sym typeface="TT Supermolot Neue Expanded Bold"/>
              </a:rPr>
              <a:t>input</a:t>
            </a:r>
            <a:r>
              <a:rPr lang="en-US" sz="2499">
                <a:solidFill>
                  <a:srgbClr val="FFFFFF"/>
                </a:solidFill>
                <a:latin typeface="TT Supermolot Neue Expanded"/>
                <a:ea typeface="TT Supermolot Neue Expanded"/>
                <a:cs typeface="TT Supermolot Neue Expanded"/>
                <a:sym typeface="TT Supermolot Neue Expanded"/>
              </a:rPr>
              <a:t> menerima satu buah parameter string, yang mana parameter tersebut akan ditampilkan di layar sebelum user memasukkan sebuah data.</a:t>
            </a:r>
          </a:p>
          <a:p>
            <a:pPr algn="l">
              <a:lnSpc>
                <a:spcPts val="3549"/>
              </a:lnSpc>
            </a:pPr>
            <a:r>
              <a:rPr lang="en-US" sz="2499">
                <a:solidFill>
                  <a:srgbClr val="FFFFFF"/>
                </a:solidFill>
                <a:latin typeface="TT Supermolot Neue Expanded"/>
                <a:ea typeface="TT Supermolot Neue Expanded"/>
                <a:cs typeface="TT Supermolot Neue Expanded"/>
                <a:sym typeface="TT Supermolot Neue Expanded"/>
              </a:rPr>
              <a:t>Perhatikan contoh berikut:</a:t>
            </a:r>
          </a:p>
        </p:txBody>
      </p:sp>
      <p:sp>
        <p:nvSpPr>
          <p:cNvPr name="TextBox 13" id="13"/>
          <p:cNvSpPr txBox="true"/>
          <p:nvPr/>
        </p:nvSpPr>
        <p:spPr>
          <a:xfrm rot="0">
            <a:off x="1410146" y="7151841"/>
            <a:ext cx="12849636" cy="1736725"/>
          </a:xfrm>
          <a:prstGeom prst="rect">
            <a:avLst/>
          </a:prstGeom>
        </p:spPr>
        <p:txBody>
          <a:bodyPr anchor="t" rtlCol="false" tIns="0" lIns="0" bIns="0" rIns="0">
            <a:spAutoFit/>
          </a:bodyPr>
          <a:lstStyle/>
          <a:p>
            <a:pPr algn="l">
              <a:lnSpc>
                <a:spcPts val="3499"/>
              </a:lnSpc>
            </a:pPr>
            <a:r>
              <a:rPr lang="en-US" sz="2499">
                <a:solidFill>
                  <a:srgbClr val="FFFFFF"/>
                </a:solidFill>
                <a:latin typeface="TT Supermolot Neue Expanded"/>
                <a:ea typeface="TT Supermolot Neue Expanded"/>
                <a:cs typeface="TT Supermolot Neue Expanded"/>
                <a:sym typeface="TT Supermolot Neue Expanded"/>
              </a:rPr>
              <a:t>Pada kode program di atas:</a:t>
            </a:r>
          </a:p>
          <a:p>
            <a:pPr algn="l" marL="539748" indent="-269874" lvl="1">
              <a:lnSpc>
                <a:spcPts val="3499"/>
              </a:lnSpc>
              <a:buAutoNum type="arabicPeriod" startAt="1"/>
            </a:pPr>
            <a:r>
              <a:rPr lang="en-US" sz="2499">
                <a:solidFill>
                  <a:srgbClr val="FFFFFF"/>
                </a:solidFill>
                <a:latin typeface="TT Supermolot Neue Expanded"/>
                <a:ea typeface="TT Supermolot Neue Expanded"/>
                <a:cs typeface="TT Supermolot Neue Expanded"/>
                <a:sym typeface="TT Supermolot Neue Expanded"/>
              </a:rPr>
              <a:t>Kita membuat sebuah variabel yaitu variabel </a:t>
            </a:r>
            <a:r>
              <a:rPr lang="en-US" b="true" sz="2499">
                <a:solidFill>
                  <a:srgbClr val="FFFFFF"/>
                </a:solidFill>
                <a:latin typeface="TT Supermolot Neue Expanded Bold"/>
                <a:ea typeface="TT Supermolot Neue Expanded Bold"/>
                <a:cs typeface="TT Supermolot Neue Expanded Bold"/>
                <a:sym typeface="TT Supermolot Neue Expanded Bold"/>
              </a:rPr>
              <a:t>nama</a:t>
            </a:r>
            <a:r>
              <a:rPr lang="en-US" sz="2499">
                <a:solidFill>
                  <a:srgbClr val="FFFFFF"/>
                </a:solidFill>
                <a:latin typeface="TT Supermolot Neue Expanded"/>
                <a:ea typeface="TT Supermolot Neue Expanded"/>
                <a:cs typeface="TT Supermolot Neue Expanded"/>
                <a:sym typeface="TT Supermolot Neue Expanded"/>
              </a:rPr>
              <a:t>.</a:t>
            </a:r>
          </a:p>
          <a:p>
            <a:pPr algn="l" marL="539748" indent="-269874" lvl="1">
              <a:lnSpc>
                <a:spcPts val="3499"/>
              </a:lnSpc>
              <a:buAutoNum type="arabicPeriod" startAt="1"/>
            </a:pPr>
            <a:r>
              <a:rPr lang="en-US" sz="2499">
                <a:solidFill>
                  <a:srgbClr val="FFFFFF"/>
                </a:solidFill>
                <a:latin typeface="TT Supermolot Neue Expanded"/>
                <a:ea typeface="TT Supermolot Neue Expanded"/>
                <a:cs typeface="TT Supermolot Neue Expanded"/>
                <a:sym typeface="TT Supermolot Neue Expanded"/>
              </a:rPr>
              <a:t>Kemudian kita mengisi variabel </a:t>
            </a:r>
            <a:r>
              <a:rPr lang="en-US" b="true" sz="2499">
                <a:solidFill>
                  <a:srgbClr val="FFFFFF"/>
                </a:solidFill>
                <a:latin typeface="TT Supermolot Neue Expanded Bold"/>
                <a:ea typeface="TT Supermolot Neue Expanded Bold"/>
                <a:cs typeface="TT Supermolot Neue Expanded Bold"/>
                <a:sym typeface="TT Supermolot Neue Expanded Bold"/>
              </a:rPr>
              <a:t>nama </a:t>
            </a:r>
            <a:r>
              <a:rPr lang="en-US" sz="2499">
                <a:solidFill>
                  <a:srgbClr val="FFFFFF"/>
                </a:solidFill>
                <a:latin typeface="TT Supermolot Neue Expanded"/>
                <a:ea typeface="TT Supermolot Neue Expanded"/>
                <a:cs typeface="TT Supermolot Neue Expanded"/>
                <a:sym typeface="TT Supermolot Neue Expanded"/>
              </a:rPr>
              <a:t>tersebut berdasarkan inputan dari user.</a:t>
            </a:r>
          </a:p>
          <a:p>
            <a:pPr algn="l">
              <a:lnSpc>
                <a:spcPts val="3499"/>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3745" y="9567107"/>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302520"/>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7" id="7">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1774844" y="2446912"/>
            <a:ext cx="12044861" cy="6771928"/>
          </a:xfrm>
          <a:prstGeom prst="rect">
            <a:avLst/>
          </a:prstGeom>
        </p:spPr>
      </p:pic>
      <p:sp>
        <p:nvSpPr>
          <p:cNvPr name="TextBox 8" id="8"/>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9" id="9"/>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0" id="10"/>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1" id="11"/>
          <p:cNvSpPr txBox="true"/>
          <p:nvPr/>
        </p:nvSpPr>
        <p:spPr>
          <a:xfrm rot="0">
            <a:off x="1746485" y="1676370"/>
            <a:ext cx="15004579" cy="42227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TT Supermolot Neue Expanded"/>
                <a:ea typeface="TT Supermolot Neue Expanded"/>
                <a:cs typeface="TT Supermolot Neue Expanded"/>
                <a:sym typeface="TT Supermolot Neue Expanded"/>
              </a:rPr>
              <a:t>Bagaimana hasilnya? Silakan tonton video berikut:</a:t>
            </a: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3745" y="9567107"/>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302520"/>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10146" y="4850239"/>
            <a:ext cx="8417063" cy="1672952"/>
          </a:xfrm>
          <a:custGeom>
            <a:avLst/>
            <a:gdLst/>
            <a:ahLst/>
            <a:cxnLst/>
            <a:rect r="r" b="b" t="t" l="l"/>
            <a:pathLst>
              <a:path h="1672952" w="8417063">
                <a:moveTo>
                  <a:pt x="0" y="0"/>
                </a:moveTo>
                <a:lnTo>
                  <a:pt x="8417063" y="0"/>
                </a:lnTo>
                <a:lnTo>
                  <a:pt x="8417063" y="1672952"/>
                </a:lnTo>
                <a:lnTo>
                  <a:pt x="0" y="1672952"/>
                </a:lnTo>
                <a:lnTo>
                  <a:pt x="0" y="0"/>
                </a:lnTo>
                <a:close/>
              </a:path>
            </a:pathLst>
          </a:custGeom>
          <a:blipFill>
            <a:blip r:embed="rId7"/>
            <a:stretch>
              <a:fillRect l="-58304" t="-304736" r="-74271" b="-253472"/>
            </a:stretch>
          </a:blipFill>
        </p:spPr>
      </p:sp>
      <p:sp>
        <p:nvSpPr>
          <p:cNvPr name="Freeform 8" id="8"/>
          <p:cNvSpPr/>
          <p:nvPr/>
        </p:nvSpPr>
        <p:spPr>
          <a:xfrm flipH="false" flipV="false" rot="0">
            <a:off x="1410146" y="7835852"/>
            <a:ext cx="7761777" cy="1156496"/>
          </a:xfrm>
          <a:custGeom>
            <a:avLst/>
            <a:gdLst/>
            <a:ahLst/>
            <a:cxnLst/>
            <a:rect r="r" b="b" t="t" l="l"/>
            <a:pathLst>
              <a:path h="1156496" w="7761777">
                <a:moveTo>
                  <a:pt x="0" y="0"/>
                </a:moveTo>
                <a:lnTo>
                  <a:pt x="7761776" y="0"/>
                </a:lnTo>
                <a:lnTo>
                  <a:pt x="7761776" y="1156496"/>
                </a:lnTo>
                <a:lnTo>
                  <a:pt x="0" y="1156496"/>
                </a:lnTo>
                <a:lnTo>
                  <a:pt x="0" y="0"/>
                </a:lnTo>
                <a:close/>
              </a:path>
            </a:pathLst>
          </a:custGeom>
          <a:blipFill>
            <a:blip r:embed="rId7"/>
            <a:stretch>
              <a:fillRect l="-63750" t="-708630" r="-90282" b="-149925"/>
            </a:stretch>
          </a:blipFill>
        </p:spPr>
      </p:sp>
      <p:sp>
        <p:nvSpPr>
          <p:cNvPr name="TextBox 9" id="9"/>
          <p:cNvSpPr txBox="true"/>
          <p:nvPr/>
        </p:nvSpPr>
        <p:spPr>
          <a:xfrm rot="0">
            <a:off x="1410146" y="1492220"/>
            <a:ext cx="14624340" cy="606426"/>
          </a:xfrm>
          <a:prstGeom prst="rect">
            <a:avLst/>
          </a:prstGeom>
        </p:spPr>
        <p:txBody>
          <a:bodyPr anchor="t" rtlCol="false" tIns="0" lIns="0" bIns="0" rIns="0">
            <a:spAutoFit/>
          </a:bodyPr>
          <a:lstStyle/>
          <a:p>
            <a:pPr algn="just">
              <a:lnSpc>
                <a:spcPts val="4899"/>
              </a:lnSpc>
            </a:pPr>
            <a:r>
              <a:rPr lang="en-US" b="true" sz="3499">
                <a:solidFill>
                  <a:srgbClr val="FFFFFF"/>
                </a:solidFill>
                <a:latin typeface="TT Supermolot Neue Expanded Bold"/>
                <a:ea typeface="TT Supermolot Neue Expanded Bold"/>
                <a:cs typeface="TT Supermolot Neue Expanded Bold"/>
                <a:sym typeface="TT Supermolot Neue Expanded Bold"/>
              </a:rPr>
              <a:t>Tipe data dari nilai input adalah string</a:t>
            </a:r>
          </a:p>
        </p:txBody>
      </p:sp>
      <p:sp>
        <p:nvSpPr>
          <p:cNvPr name="TextBox 10" id="10"/>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1" id="11"/>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2" id="12"/>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3" id="13"/>
          <p:cNvSpPr txBox="true"/>
          <p:nvPr/>
        </p:nvSpPr>
        <p:spPr>
          <a:xfrm rot="0">
            <a:off x="1410146" y="2362200"/>
            <a:ext cx="15004579" cy="2333625"/>
          </a:xfrm>
          <a:prstGeom prst="rect">
            <a:avLst/>
          </a:prstGeom>
        </p:spPr>
        <p:txBody>
          <a:bodyPr anchor="t" rtlCol="false" tIns="0" lIns="0" bIns="0" rIns="0">
            <a:spAutoFit/>
          </a:bodyPr>
          <a:lstStyle/>
          <a:p>
            <a:pPr algn="l">
              <a:lnSpc>
                <a:spcPts val="3549"/>
              </a:lnSpc>
            </a:pPr>
            <a:r>
              <a:rPr lang="en-US" sz="2499">
                <a:solidFill>
                  <a:srgbClr val="FFFFFF"/>
                </a:solidFill>
                <a:latin typeface="TT Supermolot Neue Expanded"/>
                <a:ea typeface="TT Supermolot Neue Expanded"/>
                <a:cs typeface="TT Supermolot Neue Expanded"/>
                <a:sym typeface="TT Supermolot Neue Expanded"/>
              </a:rPr>
              <a:t>Jika kita perhatikan pada program sebelumnya, user bisa memasukkan nilai atau data apa pun. Bisa berupa angka, tanggal lahir, bahkan emoji (seperti pada video di sebelumnya).</a:t>
            </a:r>
          </a:p>
          <a:p>
            <a:pPr algn="l">
              <a:lnSpc>
                <a:spcPts val="426"/>
              </a:lnSpc>
            </a:pPr>
          </a:p>
          <a:p>
            <a:pPr algn="l">
              <a:lnSpc>
                <a:spcPts val="3549"/>
              </a:lnSpc>
            </a:pPr>
            <a:r>
              <a:rPr lang="en-US" sz="2499">
                <a:solidFill>
                  <a:srgbClr val="FFFFFF"/>
                </a:solidFill>
                <a:latin typeface="TT Supermolot Neue Expanded"/>
                <a:ea typeface="TT Supermolot Neue Expanded"/>
                <a:cs typeface="TT Supermolot Neue Expanded"/>
                <a:sym typeface="TT Supermolot Neue Expanded"/>
              </a:rPr>
              <a:t>Lalu apa tipe data nilai kembalian dari fungsi </a:t>
            </a:r>
            <a:r>
              <a:rPr lang="en-US" sz="2499" b="true">
                <a:solidFill>
                  <a:srgbClr val="FFFFFF"/>
                </a:solidFill>
                <a:latin typeface="TT Supermolot Neue Expanded Bold"/>
                <a:ea typeface="TT Supermolot Neue Expanded Bold"/>
                <a:cs typeface="TT Supermolot Neue Expanded Bold"/>
                <a:sym typeface="TT Supermolot Neue Expanded Bold"/>
              </a:rPr>
              <a:t>input</a:t>
            </a:r>
            <a:r>
              <a:rPr lang="en-US" sz="2499">
                <a:solidFill>
                  <a:srgbClr val="FFFFFF"/>
                </a:solidFill>
                <a:latin typeface="TT Supermolot Neue Expanded"/>
                <a:ea typeface="TT Supermolot Neue Expanded"/>
                <a:cs typeface="TT Supermolot Neue Expanded"/>
                <a:sym typeface="TT Supermolot Neue Expanded"/>
              </a:rPr>
              <a:t>?</a:t>
            </a:r>
          </a:p>
          <a:p>
            <a:pPr algn="l">
              <a:lnSpc>
                <a:spcPts val="3549"/>
              </a:lnSpc>
            </a:pPr>
            <a:r>
              <a:rPr lang="en-US" sz="2499">
                <a:solidFill>
                  <a:srgbClr val="FFFFFF"/>
                </a:solidFill>
                <a:latin typeface="TT Supermolot Neue Expanded"/>
                <a:ea typeface="TT Supermolot Neue Expanded"/>
                <a:cs typeface="TT Supermolot Neue Expanded"/>
                <a:sym typeface="TT Supermolot Neue Expanded"/>
              </a:rPr>
              <a:t>Tipe data kembaliannya adalah </a:t>
            </a:r>
            <a:r>
              <a:rPr lang="en-US" sz="2499" b="true">
                <a:solidFill>
                  <a:srgbClr val="FFFFFF"/>
                </a:solidFill>
                <a:latin typeface="TT Supermolot Neue Expanded Bold"/>
                <a:ea typeface="TT Supermolot Neue Expanded Bold"/>
                <a:cs typeface="TT Supermolot Neue Expanded Bold"/>
                <a:sym typeface="TT Supermolot Neue Expanded Bold"/>
              </a:rPr>
              <a:t>string</a:t>
            </a:r>
            <a:r>
              <a:rPr lang="en-US" sz="2499">
                <a:solidFill>
                  <a:srgbClr val="FFFFFF"/>
                </a:solidFill>
                <a:latin typeface="TT Supermolot Neue Expanded"/>
                <a:ea typeface="TT Supermolot Neue Expanded"/>
                <a:cs typeface="TT Supermolot Neue Expanded"/>
                <a:sym typeface="TT Supermolot Neue Expanded"/>
              </a:rPr>
              <a:t>!</a:t>
            </a:r>
          </a:p>
          <a:p>
            <a:pPr algn="l">
              <a:lnSpc>
                <a:spcPts val="426"/>
              </a:lnSpc>
            </a:pPr>
          </a:p>
          <a:p>
            <a:pPr algn="l">
              <a:lnSpc>
                <a:spcPts val="3549"/>
              </a:lnSpc>
            </a:pPr>
            <a:r>
              <a:rPr lang="en-US" sz="2499">
                <a:solidFill>
                  <a:srgbClr val="FFFFFF"/>
                </a:solidFill>
                <a:latin typeface="TT Supermolot Neue Expanded"/>
                <a:ea typeface="TT Supermolot Neue Expanded"/>
                <a:cs typeface="TT Supermolot Neue Expanded"/>
                <a:sym typeface="TT Supermolot Neue Expanded"/>
              </a:rPr>
              <a:t>Mari kita buktikan.</a:t>
            </a:r>
          </a:p>
        </p:txBody>
      </p:sp>
      <p:sp>
        <p:nvSpPr>
          <p:cNvPr name="TextBox 14" id="14"/>
          <p:cNvSpPr txBox="true"/>
          <p:nvPr/>
        </p:nvSpPr>
        <p:spPr>
          <a:xfrm rot="0">
            <a:off x="1410146" y="6765877"/>
            <a:ext cx="12849636" cy="86042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TT Supermolot Neue Expanded"/>
                <a:ea typeface="TT Supermolot Neue Expanded"/>
                <a:cs typeface="TT Supermolot Neue Expanded"/>
                <a:sym typeface="TT Supermolot Neue Expanded"/>
              </a:rPr>
              <a:t>Jika kita masukkan “Huda” sebagai input, maka kode program di atas akan menghasilkan output:</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3745" y="9267825"/>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302520"/>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10146" y="4275976"/>
            <a:ext cx="7960807" cy="2409777"/>
          </a:xfrm>
          <a:custGeom>
            <a:avLst/>
            <a:gdLst/>
            <a:ahLst/>
            <a:cxnLst/>
            <a:rect r="r" b="b" t="t" l="l"/>
            <a:pathLst>
              <a:path h="2409777" w="7960807">
                <a:moveTo>
                  <a:pt x="0" y="0"/>
                </a:moveTo>
                <a:lnTo>
                  <a:pt x="7960807" y="0"/>
                </a:lnTo>
                <a:lnTo>
                  <a:pt x="7960807" y="2409777"/>
                </a:lnTo>
                <a:lnTo>
                  <a:pt x="0" y="2409777"/>
                </a:lnTo>
                <a:lnTo>
                  <a:pt x="0" y="0"/>
                </a:lnTo>
                <a:close/>
              </a:path>
            </a:pathLst>
          </a:custGeom>
          <a:blipFill>
            <a:blip r:embed="rId7"/>
            <a:stretch>
              <a:fillRect l="-55475" t="-87643" r="-67984" b="-227598"/>
            </a:stretch>
          </a:blipFill>
        </p:spPr>
      </p:sp>
      <p:sp>
        <p:nvSpPr>
          <p:cNvPr name="TextBox 8" id="8"/>
          <p:cNvSpPr txBox="true"/>
          <p:nvPr/>
        </p:nvSpPr>
        <p:spPr>
          <a:xfrm rot="0">
            <a:off x="1410146" y="1574021"/>
            <a:ext cx="14624340" cy="606426"/>
          </a:xfrm>
          <a:prstGeom prst="rect">
            <a:avLst/>
          </a:prstGeom>
        </p:spPr>
        <p:txBody>
          <a:bodyPr anchor="t" rtlCol="false" tIns="0" lIns="0" bIns="0" rIns="0">
            <a:spAutoFit/>
          </a:bodyPr>
          <a:lstStyle/>
          <a:p>
            <a:pPr algn="just">
              <a:lnSpc>
                <a:spcPts val="4899"/>
              </a:lnSpc>
            </a:pPr>
            <a:r>
              <a:rPr lang="en-US" b="true" sz="3499">
                <a:solidFill>
                  <a:srgbClr val="FFFFFF"/>
                </a:solidFill>
                <a:latin typeface="TT Supermolot Neue Expanded Bold"/>
                <a:ea typeface="TT Supermolot Neue Expanded Bold"/>
                <a:cs typeface="TT Supermolot Neue Expanded Bold"/>
                <a:sym typeface="TT Supermolot Neue Expanded Bold"/>
              </a:rPr>
              <a:t>Input data selain string</a:t>
            </a:r>
          </a:p>
        </p:txBody>
      </p:sp>
      <p:sp>
        <p:nvSpPr>
          <p:cNvPr name="TextBox 9" id="9"/>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0" id="10"/>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1" id="11"/>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2" id="12"/>
          <p:cNvSpPr txBox="true"/>
          <p:nvPr/>
        </p:nvSpPr>
        <p:spPr>
          <a:xfrm rot="0">
            <a:off x="1410146" y="2283649"/>
            <a:ext cx="15004579" cy="1831975"/>
          </a:xfrm>
          <a:prstGeom prst="rect">
            <a:avLst/>
          </a:prstGeom>
        </p:spPr>
        <p:txBody>
          <a:bodyPr anchor="t" rtlCol="false" tIns="0" lIns="0" bIns="0" rIns="0">
            <a:spAutoFit/>
          </a:bodyPr>
          <a:lstStyle/>
          <a:p>
            <a:pPr algn="l">
              <a:lnSpc>
                <a:spcPts val="3549"/>
              </a:lnSpc>
            </a:pPr>
            <a:r>
              <a:rPr lang="en-US" sz="2499">
                <a:solidFill>
                  <a:srgbClr val="FFFFFF"/>
                </a:solidFill>
                <a:latin typeface="TT Supermolot Neue Expanded"/>
                <a:ea typeface="TT Supermolot Neue Expanded"/>
                <a:cs typeface="TT Supermolot Neue Expanded"/>
                <a:sym typeface="TT Supermolot Neue Expanded"/>
              </a:rPr>
              <a:t>Lalu bagaimana solusinya jika kita ingin mengalikan dua buah bilangan hasil dari input user?</a:t>
            </a:r>
          </a:p>
          <a:p>
            <a:pPr algn="l">
              <a:lnSpc>
                <a:spcPts val="3549"/>
              </a:lnSpc>
            </a:pPr>
            <a:r>
              <a:rPr lang="en-US" sz="2499">
                <a:solidFill>
                  <a:srgbClr val="FFFFFF"/>
                </a:solidFill>
                <a:latin typeface="TT Supermolot Neue Expanded"/>
                <a:ea typeface="TT Supermolot Neue Expanded"/>
                <a:cs typeface="TT Supermolot Neue Expanded"/>
                <a:sym typeface="TT Supermolot Neue Expanded"/>
              </a:rPr>
              <a:t>Caranya adalah dengan </a:t>
            </a:r>
            <a:r>
              <a:rPr lang="en-US" sz="2499" b="true">
                <a:solidFill>
                  <a:srgbClr val="FFFFFF"/>
                </a:solidFill>
                <a:latin typeface="TT Supermolot Neue Expanded Bold"/>
                <a:ea typeface="TT Supermolot Neue Expanded Bold"/>
                <a:cs typeface="TT Supermolot Neue Expanded Bold"/>
                <a:sym typeface="TT Supermolot Neue Expanded Bold"/>
              </a:rPr>
              <a:t>mengkonversi tipe data</a:t>
            </a:r>
            <a:r>
              <a:rPr lang="en-US" sz="2499">
                <a:solidFill>
                  <a:srgbClr val="FFFFFF"/>
                </a:solidFill>
                <a:latin typeface="TT Supermolot Neue Expanded"/>
                <a:ea typeface="TT Supermolot Neue Expanded"/>
                <a:cs typeface="TT Supermolot Neue Expanded"/>
                <a:sym typeface="TT Supermolot Neue Expanded"/>
              </a:rPr>
              <a:t>!</a:t>
            </a:r>
          </a:p>
          <a:p>
            <a:pPr algn="l">
              <a:lnSpc>
                <a:spcPts val="426"/>
              </a:lnSpc>
            </a:pPr>
          </a:p>
          <a:p>
            <a:pPr algn="l">
              <a:lnSpc>
                <a:spcPts val="3549"/>
              </a:lnSpc>
            </a:pPr>
            <a:r>
              <a:rPr lang="en-US" sz="2499">
                <a:solidFill>
                  <a:srgbClr val="FFFFFF"/>
                </a:solidFill>
                <a:latin typeface="TT Supermolot Neue Expanded"/>
                <a:ea typeface="TT Supermolot Neue Expanded"/>
                <a:cs typeface="TT Supermolot Neue Expanded"/>
                <a:sym typeface="TT Supermolot Neue Expanded"/>
              </a:rPr>
              <a:t>Kita bisa mengkonversi tipe data </a:t>
            </a:r>
            <a:r>
              <a:rPr lang="en-US" sz="2499" b="true">
                <a:solidFill>
                  <a:srgbClr val="FFFFFF"/>
                </a:solidFill>
                <a:latin typeface="TT Supermolot Neue Expanded Bold"/>
                <a:ea typeface="TT Supermolot Neue Expanded Bold"/>
                <a:cs typeface="TT Supermolot Neue Expanded Bold"/>
                <a:sym typeface="TT Supermolot Neue Expanded Bold"/>
              </a:rPr>
              <a:t>string </a:t>
            </a:r>
            <a:r>
              <a:rPr lang="en-US" sz="2499">
                <a:solidFill>
                  <a:srgbClr val="FFFFFF"/>
                </a:solidFill>
                <a:latin typeface="TT Supermolot Neue Expanded"/>
                <a:ea typeface="TT Supermolot Neue Expanded"/>
                <a:cs typeface="TT Supermolot Neue Expanded"/>
                <a:sym typeface="TT Supermolot Neue Expanded"/>
              </a:rPr>
              <a:t>menjadi </a:t>
            </a:r>
            <a:r>
              <a:rPr lang="en-US" sz="2499" b="true">
                <a:solidFill>
                  <a:srgbClr val="FFFFFF"/>
                </a:solidFill>
                <a:latin typeface="TT Supermolot Neue Expanded Bold"/>
                <a:ea typeface="TT Supermolot Neue Expanded Bold"/>
                <a:cs typeface="TT Supermolot Neue Expanded Bold"/>
                <a:sym typeface="TT Supermolot Neue Expanded Bold"/>
              </a:rPr>
              <a:t>integer </a:t>
            </a:r>
            <a:r>
              <a:rPr lang="en-US" sz="2499">
                <a:solidFill>
                  <a:srgbClr val="FFFFFF"/>
                </a:solidFill>
                <a:latin typeface="TT Supermolot Neue Expanded"/>
                <a:ea typeface="TT Supermolot Neue Expanded"/>
                <a:cs typeface="TT Supermolot Neue Expanded"/>
                <a:sym typeface="TT Supermolot Neue Expanded"/>
              </a:rPr>
              <a:t>menggunakan fungsi </a:t>
            </a:r>
            <a:r>
              <a:rPr lang="en-US" sz="2499" b="true">
                <a:solidFill>
                  <a:srgbClr val="FFFFFF"/>
                </a:solidFill>
                <a:latin typeface="TT Supermolot Neue Expanded Bold"/>
                <a:ea typeface="TT Supermolot Neue Expanded Bold"/>
                <a:cs typeface="TT Supermolot Neue Expanded Bold"/>
                <a:sym typeface="TT Supermolot Neue Expanded Bold"/>
              </a:rPr>
              <a:t>int( ).</a:t>
            </a:r>
          </a:p>
          <a:p>
            <a:pPr algn="l">
              <a:lnSpc>
                <a:spcPts val="3549"/>
              </a:lnSpc>
            </a:pPr>
            <a:r>
              <a:rPr lang="en-US" sz="2499">
                <a:solidFill>
                  <a:srgbClr val="FFFFFF"/>
                </a:solidFill>
                <a:latin typeface="TT Supermolot Neue Expanded"/>
                <a:ea typeface="TT Supermolot Neue Expanded"/>
                <a:cs typeface="TT Supermolot Neue Expanded"/>
                <a:sym typeface="TT Supermolot Neue Expanded"/>
              </a:rPr>
              <a:t>Perhatikan contoh berikut ketika saya bermain-main dengan python mode interaktif:</a:t>
            </a:r>
          </a:p>
        </p:txBody>
      </p:sp>
      <p:sp>
        <p:nvSpPr>
          <p:cNvPr name="TextBox 13" id="13"/>
          <p:cNvSpPr txBox="true"/>
          <p:nvPr/>
        </p:nvSpPr>
        <p:spPr>
          <a:xfrm rot="0">
            <a:off x="1410146" y="6847678"/>
            <a:ext cx="12849636" cy="86042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TT Supermolot Neue Expanded"/>
                <a:ea typeface="TT Supermolot Neue Expanded"/>
                <a:cs typeface="TT Supermolot Neue Expanded"/>
                <a:sym typeface="TT Supermolot Neue Expanded"/>
              </a:rPr>
              <a:t>Pada percobaan ketika di atas, kita mencoba untuk mengubah nilai string '10' menjadi integer dengan fungsi int('10').</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273945"/>
            <a:ext cx="1751134" cy="1124105"/>
          </a:xfrm>
          <a:custGeom>
            <a:avLst/>
            <a:gdLst/>
            <a:ahLst/>
            <a:cxnLst/>
            <a:rect r="r" b="b" t="t" l="l"/>
            <a:pathLst>
              <a:path h="1124105" w="1751134">
                <a:moveTo>
                  <a:pt x="0" y="0"/>
                </a:moveTo>
                <a:lnTo>
                  <a:pt x="1751135" y="0"/>
                </a:lnTo>
                <a:lnTo>
                  <a:pt x="1751135" y="1124104"/>
                </a:lnTo>
                <a:lnTo>
                  <a:pt x="0" y="112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3745" y="9267825"/>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302520"/>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10146" y="3395011"/>
            <a:ext cx="7955746" cy="1952984"/>
          </a:xfrm>
          <a:custGeom>
            <a:avLst/>
            <a:gdLst/>
            <a:ahLst/>
            <a:cxnLst/>
            <a:rect r="r" b="b" t="t" l="l"/>
            <a:pathLst>
              <a:path h="1952984" w="7955746">
                <a:moveTo>
                  <a:pt x="0" y="0"/>
                </a:moveTo>
                <a:lnTo>
                  <a:pt x="7955746" y="0"/>
                </a:lnTo>
                <a:lnTo>
                  <a:pt x="7955746" y="1952984"/>
                </a:lnTo>
                <a:lnTo>
                  <a:pt x="0" y="1952984"/>
                </a:lnTo>
                <a:lnTo>
                  <a:pt x="0" y="0"/>
                </a:lnTo>
                <a:close/>
              </a:path>
            </a:pathLst>
          </a:custGeom>
          <a:blipFill>
            <a:blip r:embed="rId7"/>
            <a:stretch>
              <a:fillRect l="-48889" t="-341951" r="-54854" b="-24682"/>
            </a:stretch>
          </a:blipFill>
        </p:spPr>
      </p:sp>
      <p:sp>
        <p:nvSpPr>
          <p:cNvPr name="Freeform 8" id="8"/>
          <p:cNvSpPr/>
          <p:nvPr/>
        </p:nvSpPr>
        <p:spPr>
          <a:xfrm flipH="false" flipV="false" rot="0">
            <a:off x="1410146" y="6141746"/>
            <a:ext cx="8494721" cy="2308779"/>
          </a:xfrm>
          <a:custGeom>
            <a:avLst/>
            <a:gdLst/>
            <a:ahLst/>
            <a:cxnLst/>
            <a:rect r="r" b="b" t="t" l="l"/>
            <a:pathLst>
              <a:path h="2308779" w="8494721">
                <a:moveTo>
                  <a:pt x="0" y="0"/>
                </a:moveTo>
                <a:lnTo>
                  <a:pt x="8494721" y="0"/>
                </a:lnTo>
                <a:lnTo>
                  <a:pt x="8494721" y="2308779"/>
                </a:lnTo>
                <a:lnTo>
                  <a:pt x="0" y="2308779"/>
                </a:lnTo>
                <a:lnTo>
                  <a:pt x="0" y="0"/>
                </a:lnTo>
                <a:close/>
              </a:path>
            </a:pathLst>
          </a:custGeom>
          <a:blipFill>
            <a:blip r:embed="rId8"/>
            <a:stretch>
              <a:fillRect l="-54213" t="-242402" r="-57888" b="-96353"/>
            </a:stretch>
          </a:blipFill>
        </p:spPr>
      </p:sp>
      <p:sp>
        <p:nvSpPr>
          <p:cNvPr name="TextBox 9" id="9"/>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0" id="10"/>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1" id="11"/>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2" id="12"/>
          <p:cNvSpPr txBox="true"/>
          <p:nvPr/>
        </p:nvSpPr>
        <p:spPr>
          <a:xfrm rot="0">
            <a:off x="1410146" y="2301613"/>
            <a:ext cx="15004579" cy="882650"/>
          </a:xfrm>
          <a:prstGeom prst="rect">
            <a:avLst/>
          </a:prstGeom>
        </p:spPr>
        <p:txBody>
          <a:bodyPr anchor="t" rtlCol="false" tIns="0" lIns="0" bIns="0" rIns="0">
            <a:spAutoFit/>
          </a:bodyPr>
          <a:lstStyle/>
          <a:p>
            <a:pPr algn="l">
              <a:lnSpc>
                <a:spcPts val="3549"/>
              </a:lnSpc>
            </a:pPr>
            <a:r>
              <a:rPr lang="en-US" sz="2499">
                <a:solidFill>
                  <a:srgbClr val="FFFFFF"/>
                </a:solidFill>
                <a:latin typeface="TT Supermolot Neue Expanded"/>
                <a:ea typeface="TT Supermolot Neue Expanded"/>
                <a:cs typeface="TT Supermolot Neue Expanded"/>
                <a:sym typeface="TT Supermolot Neue Expanded"/>
              </a:rPr>
              <a:t>Sehingga program kalkulator kita bisa working well kalau kode programnya kita ganti seperti berikut:</a:t>
            </a:r>
          </a:p>
        </p:txBody>
      </p:sp>
      <p:sp>
        <p:nvSpPr>
          <p:cNvPr name="TextBox 13" id="13"/>
          <p:cNvSpPr txBox="true"/>
          <p:nvPr/>
        </p:nvSpPr>
        <p:spPr>
          <a:xfrm rot="0">
            <a:off x="1410146" y="5509920"/>
            <a:ext cx="12849636" cy="42227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TT Supermolot Neue Expanded"/>
                <a:ea typeface="TT Supermolot Neue Expanded"/>
                <a:cs typeface="TT Supermolot Neue Expanded"/>
                <a:sym typeface="TT Supermolot Neue Expanded"/>
              </a:rPr>
              <a:t>Ketika kita jalankan, sistem tidak lagi menampilkan error.</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TextBox 3" id="3"/>
          <p:cNvSpPr txBox="true"/>
          <p:nvPr/>
        </p:nvSpPr>
        <p:spPr>
          <a:xfrm rot="0">
            <a:off x="3196833" y="1149243"/>
            <a:ext cx="11894334" cy="689012"/>
          </a:xfrm>
          <a:prstGeom prst="rect">
            <a:avLst/>
          </a:prstGeom>
        </p:spPr>
        <p:txBody>
          <a:bodyPr anchor="t" rtlCol="false" tIns="0" lIns="0" bIns="0" rIns="0">
            <a:spAutoFit/>
          </a:bodyPr>
          <a:lstStyle/>
          <a:p>
            <a:pPr algn="ctr" marL="0" indent="0" lvl="0">
              <a:lnSpc>
                <a:spcPts val="5599"/>
              </a:lnSpc>
              <a:spcBef>
                <a:spcPct val="0"/>
              </a:spcBef>
            </a:pPr>
            <a:r>
              <a:rPr lang="en-US" b="true" sz="3999">
                <a:solidFill>
                  <a:srgbClr val="FFFFFF"/>
                </a:solidFill>
                <a:latin typeface="TT Supermolot Neue Expanded Bold"/>
                <a:ea typeface="TT Supermolot Neue Expanded Bold"/>
                <a:cs typeface="TT Supermolot Neue Expanded Bold"/>
                <a:sym typeface="TT Supermolot Neue Expanded Bold"/>
              </a:rPr>
              <a:t>7. IF ELSE</a:t>
            </a:r>
          </a:p>
        </p:txBody>
      </p:sp>
      <p:sp>
        <p:nvSpPr>
          <p:cNvPr name="TextBox 4" id="4"/>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5" id="5"/>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6" id="6"/>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Freeform 7" id="7"/>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803782" y="2125447"/>
            <a:ext cx="14680436" cy="7467600"/>
          </a:xfrm>
          <a:prstGeom prst="rect">
            <a:avLst/>
          </a:prstGeom>
        </p:spPr>
        <p:txBody>
          <a:bodyPr anchor="t" rtlCol="false" tIns="0" lIns="0" bIns="0" rIns="0">
            <a:spAutoFit/>
          </a:bodyPr>
          <a:lstStyle/>
          <a:p>
            <a:pPr algn="just">
              <a:lnSpc>
                <a:spcPts val="4200"/>
              </a:lnSpc>
            </a:pPr>
            <a:r>
              <a:rPr lang="en-US" sz="3000">
                <a:solidFill>
                  <a:srgbClr val="FFFFFF"/>
                </a:solidFill>
                <a:latin typeface="TT Supermolot Neue Expanded"/>
                <a:ea typeface="TT Supermolot Neue Expanded"/>
                <a:cs typeface="TT Supermolot Neue Expanded"/>
                <a:sym typeface="TT Supermolot Neue Expanded"/>
              </a:rPr>
              <a:t>Percabangan if-else pada python, yang mana ia adalah </a:t>
            </a:r>
            <a:r>
              <a:rPr lang="en-US" sz="3000">
                <a:solidFill>
                  <a:srgbClr val="FFFFFF"/>
                </a:solidFill>
                <a:latin typeface="TT Supermolot Neue Expanded"/>
                <a:ea typeface="TT Supermolot Neue Expanded"/>
                <a:cs typeface="TT Supermolot Neue Expanded"/>
                <a:sym typeface="TT Supermolot Neue Expanded"/>
              </a:rPr>
              <a:t>flow-control super dasar yang sangat penting untuk dipahami oleh pemrogram. </a:t>
            </a:r>
          </a:p>
          <a:p>
            <a:pPr algn="just">
              <a:lnSpc>
                <a:spcPts val="4200"/>
              </a:lnSpc>
            </a:pPr>
          </a:p>
          <a:p>
            <a:pPr algn="just">
              <a:lnSpc>
                <a:spcPts val="4200"/>
              </a:lnSpc>
            </a:pPr>
            <a:r>
              <a:rPr lang="en-US" sz="3000">
                <a:solidFill>
                  <a:srgbClr val="FFFFFF"/>
                </a:solidFill>
                <a:latin typeface="TT Supermolot Neue Expanded"/>
                <a:ea typeface="TT Supermolot Neue Expanded"/>
                <a:cs typeface="TT Supermolot Neue Expanded"/>
                <a:sym typeface="TT Supermolot Neue Expanded"/>
              </a:rPr>
              <a:t>Percabangan –dalam dunia pemrograman– adalah proses penentuan keputusan atau dalam bahasa inggris ini biasa disebut sebagai conditional statement. </a:t>
            </a:r>
          </a:p>
          <a:p>
            <a:pPr algn="just">
              <a:lnSpc>
                <a:spcPts val="4200"/>
              </a:lnSpc>
            </a:pPr>
            <a:r>
              <a:rPr lang="en-US" sz="3000">
                <a:solidFill>
                  <a:srgbClr val="FFFFFF"/>
                </a:solidFill>
                <a:latin typeface="TT Supermolot Neue Expanded"/>
                <a:ea typeface="TT Supermolot Neue Expanded"/>
                <a:cs typeface="TT Supermolot Neue Expanded"/>
                <a:sym typeface="TT Supermolot Neue Expanded"/>
              </a:rPr>
              <a:t>Pada dasarnya, </a:t>
            </a:r>
            <a:r>
              <a:rPr lang="en-US" sz="3000" b="true">
                <a:solidFill>
                  <a:srgbClr val="FFFFFF"/>
                </a:solidFill>
                <a:latin typeface="TT Supermolot Neue Expanded Bold"/>
                <a:ea typeface="TT Supermolot Neue Expanded Bold"/>
                <a:cs typeface="TT Supermolot Neue Expanded Bold"/>
                <a:sym typeface="TT Supermolot Neue Expanded Bold"/>
              </a:rPr>
              <a:t>if else</a:t>
            </a:r>
            <a:r>
              <a:rPr lang="en-US" sz="3000">
                <a:solidFill>
                  <a:srgbClr val="FFFFFF"/>
                </a:solidFill>
                <a:latin typeface="TT Supermolot Neue Expanded"/>
                <a:ea typeface="TT Supermolot Neue Expanded"/>
                <a:cs typeface="TT Supermolot Neue Expanded"/>
                <a:sym typeface="TT Supermolot Neue Expanded"/>
              </a:rPr>
              <a:t> dalam Python adalah sebuah konsep dalam pemrograman yang digunakan untuk pengambilan keputusan atau kontrol aliran program.</a:t>
            </a:r>
          </a:p>
          <a:p>
            <a:pPr algn="just">
              <a:lnSpc>
                <a:spcPts val="4200"/>
              </a:lnSpc>
            </a:pPr>
          </a:p>
          <a:p>
            <a:pPr algn="just">
              <a:lnSpc>
                <a:spcPts val="4200"/>
              </a:lnSpc>
            </a:pPr>
            <a:r>
              <a:rPr lang="en-US" sz="3000">
                <a:solidFill>
                  <a:srgbClr val="FFFFFF"/>
                </a:solidFill>
                <a:latin typeface="TT Supermolot Neue Expanded"/>
                <a:ea typeface="TT Supermolot Neue Expanded"/>
                <a:cs typeface="TT Supermolot Neue Expanded"/>
                <a:sym typeface="TT Supermolot Neue Expanded"/>
              </a:rPr>
              <a:t>Konsep ini memungkinkan sebuah program untuk mengevaluasi apakah kondisi benar atau salah. Setelahnya, program akan menjalankan blok kode yang sesuai berdasarkan evaluasi tersebut.</a:t>
            </a:r>
          </a:p>
          <a:p>
            <a:pPr algn="just" marL="0" indent="0" lvl="0">
              <a:lnSpc>
                <a:spcPts val="4200"/>
              </a:lnSpc>
              <a:spcBef>
                <a:spcPct val="0"/>
              </a:spcBef>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TextBox 3" id="3"/>
          <p:cNvSpPr txBox="true"/>
          <p:nvPr/>
        </p:nvSpPr>
        <p:spPr>
          <a:xfrm rot="0">
            <a:off x="3196833" y="1149243"/>
            <a:ext cx="11894334" cy="689012"/>
          </a:xfrm>
          <a:prstGeom prst="rect">
            <a:avLst/>
          </a:prstGeom>
        </p:spPr>
        <p:txBody>
          <a:bodyPr anchor="t" rtlCol="false" tIns="0" lIns="0" bIns="0" rIns="0">
            <a:spAutoFit/>
          </a:bodyPr>
          <a:lstStyle/>
          <a:p>
            <a:pPr algn="ctr" marL="0" indent="0" lvl="0">
              <a:lnSpc>
                <a:spcPts val="5599"/>
              </a:lnSpc>
              <a:spcBef>
                <a:spcPct val="0"/>
              </a:spcBef>
            </a:pPr>
            <a:r>
              <a:rPr lang="en-US" b="true" sz="3999">
                <a:solidFill>
                  <a:srgbClr val="FFFFFF"/>
                </a:solidFill>
                <a:latin typeface="TT Supermolot Neue Expanded Bold"/>
                <a:ea typeface="TT Supermolot Neue Expanded Bold"/>
                <a:cs typeface="TT Supermolot Neue Expanded Bold"/>
                <a:sym typeface="TT Supermolot Neue Expanded Bold"/>
              </a:rPr>
              <a:t>7. IF ELSE</a:t>
            </a:r>
          </a:p>
        </p:txBody>
      </p:sp>
      <p:sp>
        <p:nvSpPr>
          <p:cNvPr name="TextBox 4" id="4"/>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5" id="5"/>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6" id="6"/>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Freeform 7" id="7"/>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793466" y="2022445"/>
            <a:ext cx="14989432" cy="7467600"/>
          </a:xfrm>
          <a:prstGeom prst="rect">
            <a:avLst/>
          </a:prstGeom>
        </p:spPr>
        <p:txBody>
          <a:bodyPr anchor="t" rtlCol="false" tIns="0" lIns="0" bIns="0" rIns="0">
            <a:spAutoFit/>
          </a:bodyPr>
          <a:lstStyle/>
          <a:p>
            <a:pPr algn="just">
              <a:lnSpc>
                <a:spcPts val="4200"/>
              </a:lnSpc>
            </a:pPr>
            <a:r>
              <a:rPr lang="en-US" sz="3000">
                <a:solidFill>
                  <a:srgbClr val="FFFFFF"/>
                </a:solidFill>
                <a:latin typeface="TT Supermolot Neue Expanded"/>
                <a:ea typeface="TT Supermolot Neue Expanded"/>
                <a:cs typeface="TT Supermolot Neue Expanded"/>
                <a:sym typeface="TT Supermolot Neue Expanded"/>
              </a:rPr>
              <a:t>Jika uraikan lebih lanjut:</a:t>
            </a:r>
          </a:p>
          <a:p>
            <a:pPr algn="just" marL="647700" indent="-323850" lvl="1">
              <a:lnSpc>
                <a:spcPts val="4200"/>
              </a:lnSpc>
              <a:buFont typeface="Arial"/>
              <a:buChar char="•"/>
            </a:pPr>
            <a:r>
              <a:rPr lang="en-US" b="true" sz="3000">
                <a:solidFill>
                  <a:srgbClr val="FFFFFF"/>
                </a:solidFill>
                <a:latin typeface="TT Supermolot Neue Expanded Bold"/>
                <a:ea typeface="TT Supermolot Neue Expanded Bold"/>
                <a:cs typeface="TT Supermolot Neue Expanded Bold"/>
                <a:sym typeface="TT Supermolot Neue Expanded Bold"/>
              </a:rPr>
              <a:t>if</a:t>
            </a:r>
            <a:r>
              <a:rPr lang="en-US" sz="3000">
                <a:solidFill>
                  <a:srgbClr val="FFFFFF"/>
                </a:solidFill>
                <a:latin typeface="TT Supermolot Neue Expanded"/>
                <a:ea typeface="TT Supermolot Neue Expanded"/>
                <a:cs typeface="TT Supermolot Neue Expanded"/>
                <a:sym typeface="TT Supermolot Neue Expanded"/>
              </a:rPr>
              <a:t>: </a:t>
            </a:r>
            <a:r>
              <a:rPr lang="en-US" b="true" sz="3000">
                <a:solidFill>
                  <a:srgbClr val="FFFFFF"/>
                </a:solidFill>
                <a:latin typeface="TT Supermolot Neue Expanded Bold"/>
                <a:ea typeface="TT Supermolot Neue Expanded Bold"/>
                <a:cs typeface="TT Supermolot Neue Expanded Bold"/>
                <a:sym typeface="TT Supermolot Neue Expanded Bold"/>
              </a:rPr>
              <a:t>if </a:t>
            </a:r>
            <a:r>
              <a:rPr lang="en-US" sz="3000">
                <a:solidFill>
                  <a:srgbClr val="FFFFFF"/>
                </a:solidFill>
                <a:latin typeface="TT Supermolot Neue Expanded"/>
                <a:ea typeface="TT Supermolot Neue Expanded"/>
                <a:cs typeface="TT Supermolot Neue Expanded"/>
                <a:sym typeface="TT Supermolot Neue Expanded"/>
              </a:rPr>
              <a:t>adalah kata kunci dalam Python yang digunakan untuk membuat sebuah pernyataan kondisional. Jika hasilnya </a:t>
            </a:r>
            <a:r>
              <a:rPr lang="en-US" b="true" sz="3000">
                <a:solidFill>
                  <a:srgbClr val="FFFFFF"/>
                </a:solidFill>
                <a:latin typeface="TT Supermolot Neue Expanded Bold"/>
                <a:ea typeface="TT Supermolot Neue Expanded Bold"/>
                <a:cs typeface="TT Supermolot Neue Expanded Bold"/>
                <a:sym typeface="TT Supermolot Neue Expanded Bold"/>
              </a:rPr>
              <a:t>True</a:t>
            </a:r>
            <a:r>
              <a:rPr lang="en-US" sz="3000">
                <a:solidFill>
                  <a:srgbClr val="FFFFFF"/>
                </a:solidFill>
                <a:latin typeface="TT Supermolot Neue Expanded"/>
                <a:ea typeface="TT Supermolot Neue Expanded"/>
                <a:cs typeface="TT Supermolot Neue Expanded"/>
                <a:sym typeface="TT Supermolot Neue Expanded"/>
              </a:rPr>
              <a:t>, blok kode di bawah </a:t>
            </a:r>
            <a:r>
              <a:rPr lang="en-US" b="true" sz="3000">
                <a:solidFill>
                  <a:srgbClr val="FFFFFF"/>
                </a:solidFill>
                <a:latin typeface="TT Supermolot Neue Expanded Bold"/>
                <a:ea typeface="TT Supermolot Neue Expanded Bold"/>
                <a:cs typeface="TT Supermolot Neue Expanded Bold"/>
                <a:sym typeface="TT Supermolot Neue Expanded Bold"/>
              </a:rPr>
              <a:t>if </a:t>
            </a:r>
            <a:r>
              <a:rPr lang="en-US" sz="3000">
                <a:solidFill>
                  <a:srgbClr val="FFFFFF"/>
                </a:solidFill>
                <a:latin typeface="TT Supermolot Neue Expanded"/>
                <a:ea typeface="TT Supermolot Neue Expanded"/>
                <a:cs typeface="TT Supermolot Neue Expanded"/>
                <a:sym typeface="TT Supermolot Neue Expanded"/>
              </a:rPr>
              <a:t>dijalankan. Jika hasilnya </a:t>
            </a:r>
            <a:r>
              <a:rPr lang="en-US" b="true" sz="3000">
                <a:solidFill>
                  <a:srgbClr val="FFFFFF"/>
                </a:solidFill>
                <a:latin typeface="TT Supermolot Neue Expanded Bold"/>
                <a:ea typeface="TT Supermolot Neue Expanded Bold"/>
                <a:cs typeface="TT Supermolot Neue Expanded Bold"/>
                <a:sym typeface="TT Supermolot Neue Expanded Bold"/>
              </a:rPr>
              <a:t>False</a:t>
            </a:r>
            <a:r>
              <a:rPr lang="en-US" sz="3000">
                <a:solidFill>
                  <a:srgbClr val="FFFFFF"/>
                </a:solidFill>
                <a:latin typeface="TT Supermolot Neue Expanded"/>
                <a:ea typeface="TT Supermolot Neue Expanded"/>
                <a:cs typeface="TT Supermolot Neue Expanded"/>
                <a:sym typeface="TT Supermolot Neue Expanded"/>
              </a:rPr>
              <a:t>, blok kode di bawah </a:t>
            </a:r>
            <a:r>
              <a:rPr lang="en-US" b="true" sz="3000">
                <a:solidFill>
                  <a:srgbClr val="FFFFFF"/>
                </a:solidFill>
                <a:latin typeface="TT Supermolot Neue Expanded Bold"/>
                <a:ea typeface="TT Supermolot Neue Expanded Bold"/>
                <a:cs typeface="TT Supermolot Neue Expanded Bold"/>
                <a:sym typeface="TT Supermolot Neue Expanded Bold"/>
              </a:rPr>
              <a:t>if </a:t>
            </a:r>
            <a:r>
              <a:rPr lang="en-US" sz="3000">
                <a:solidFill>
                  <a:srgbClr val="FFFFFF"/>
                </a:solidFill>
                <a:latin typeface="TT Supermolot Neue Expanded"/>
                <a:ea typeface="TT Supermolot Neue Expanded"/>
                <a:cs typeface="TT Supermolot Neue Expanded"/>
                <a:sym typeface="TT Supermolot Neue Expanded"/>
              </a:rPr>
              <a:t>dilewatkan.</a:t>
            </a:r>
          </a:p>
          <a:p>
            <a:pPr algn="just" marL="647700" indent="-323850" lvl="1">
              <a:lnSpc>
                <a:spcPts val="4200"/>
              </a:lnSpc>
              <a:buFont typeface="Arial"/>
              <a:buChar char="•"/>
            </a:pPr>
            <a:r>
              <a:rPr lang="en-US" b="true" sz="3000">
                <a:solidFill>
                  <a:srgbClr val="FFFFFF"/>
                </a:solidFill>
                <a:latin typeface="TT Supermolot Neue Expanded Bold"/>
                <a:ea typeface="TT Supermolot Neue Expanded Bold"/>
                <a:cs typeface="TT Supermolot Neue Expanded Bold"/>
                <a:sym typeface="TT Supermolot Neue Expanded Bold"/>
              </a:rPr>
              <a:t>else</a:t>
            </a:r>
            <a:r>
              <a:rPr lang="en-US" sz="3000">
                <a:solidFill>
                  <a:srgbClr val="FFFFFF"/>
                </a:solidFill>
                <a:latin typeface="TT Supermolot Neue Expanded"/>
                <a:ea typeface="TT Supermolot Neue Expanded"/>
                <a:cs typeface="TT Supermolot Neue Expanded"/>
                <a:sym typeface="TT Supermolot Neue Expanded"/>
              </a:rPr>
              <a:t>: </a:t>
            </a:r>
            <a:r>
              <a:rPr lang="en-US" b="true" sz="3000">
                <a:solidFill>
                  <a:srgbClr val="FFFFFF"/>
                </a:solidFill>
                <a:latin typeface="TT Supermolot Neue Expanded Bold"/>
                <a:ea typeface="TT Supermolot Neue Expanded Bold"/>
                <a:cs typeface="TT Supermolot Neue Expanded Bold"/>
                <a:sym typeface="TT Supermolot Neue Expanded Bold"/>
              </a:rPr>
              <a:t>else </a:t>
            </a:r>
            <a:r>
              <a:rPr lang="en-US" sz="3000">
                <a:solidFill>
                  <a:srgbClr val="FFFFFF"/>
                </a:solidFill>
                <a:latin typeface="TT Supermolot Neue Expanded"/>
                <a:ea typeface="TT Supermolot Neue Expanded"/>
                <a:cs typeface="TT Supermolot Neue Expanded"/>
                <a:sym typeface="TT Supermolot Neue Expanded"/>
              </a:rPr>
              <a:t>adalah kata kunci yang digunakan untuk menangkap semua kasus lain yang tidak memenuhi kondisi </a:t>
            </a:r>
            <a:r>
              <a:rPr lang="en-US" b="true" sz="3000">
                <a:solidFill>
                  <a:srgbClr val="FFFFFF"/>
                </a:solidFill>
                <a:latin typeface="TT Supermolot Neue Expanded Bold"/>
                <a:ea typeface="TT Supermolot Neue Expanded Bold"/>
                <a:cs typeface="TT Supermolot Neue Expanded Bold"/>
                <a:sym typeface="TT Supermolot Neue Expanded Bold"/>
              </a:rPr>
              <a:t>if</a:t>
            </a:r>
            <a:r>
              <a:rPr lang="en-US" sz="3000">
                <a:solidFill>
                  <a:srgbClr val="FFFFFF"/>
                </a:solidFill>
                <a:latin typeface="TT Supermolot Neue Expanded"/>
                <a:ea typeface="TT Supermolot Neue Expanded"/>
                <a:cs typeface="TT Supermolot Neue Expanded"/>
                <a:sym typeface="TT Supermolot Neue Expanded"/>
              </a:rPr>
              <a:t>. </a:t>
            </a:r>
            <a:r>
              <a:rPr lang="en-US" b="true" sz="3000">
                <a:solidFill>
                  <a:srgbClr val="FFFFFF"/>
                </a:solidFill>
                <a:latin typeface="TT Supermolot Neue Expanded Bold"/>
                <a:ea typeface="TT Supermolot Neue Expanded Bold"/>
                <a:cs typeface="TT Supermolot Neue Expanded Bold"/>
                <a:sym typeface="TT Supermolot Neue Expanded Bold"/>
              </a:rPr>
              <a:t>else </a:t>
            </a:r>
            <a:r>
              <a:rPr lang="en-US" sz="3000">
                <a:solidFill>
                  <a:srgbClr val="FFFFFF"/>
                </a:solidFill>
                <a:latin typeface="TT Supermolot Neue Expanded"/>
                <a:ea typeface="TT Supermolot Neue Expanded"/>
                <a:cs typeface="TT Supermolot Neue Expanded"/>
                <a:sym typeface="TT Supermolot Neue Expanded"/>
              </a:rPr>
              <a:t>tidak memiliki kondisi sendiri. Blok kode di bawah </a:t>
            </a:r>
            <a:r>
              <a:rPr lang="en-US" b="true" sz="3000">
                <a:solidFill>
                  <a:srgbClr val="FFFFFF"/>
                </a:solidFill>
                <a:latin typeface="TT Supermolot Neue Expanded Bold"/>
                <a:ea typeface="TT Supermolot Neue Expanded Bold"/>
                <a:cs typeface="TT Supermolot Neue Expanded Bold"/>
                <a:sym typeface="TT Supermolot Neue Expanded Bold"/>
              </a:rPr>
              <a:t>else </a:t>
            </a:r>
            <a:r>
              <a:rPr lang="en-US" sz="3000">
                <a:solidFill>
                  <a:srgbClr val="FFFFFF"/>
                </a:solidFill>
                <a:latin typeface="TT Supermolot Neue Expanded"/>
                <a:ea typeface="TT Supermolot Neue Expanded"/>
                <a:cs typeface="TT Supermolot Neue Expanded"/>
                <a:sym typeface="TT Supermolot Neue Expanded"/>
              </a:rPr>
              <a:t>hanya dijalankan jika kondisi </a:t>
            </a:r>
            <a:r>
              <a:rPr lang="en-US" b="true" sz="3000">
                <a:solidFill>
                  <a:srgbClr val="FFFFFF"/>
                </a:solidFill>
                <a:latin typeface="TT Supermolot Neue Expanded Bold"/>
                <a:ea typeface="TT Supermolot Neue Expanded Bold"/>
                <a:cs typeface="TT Supermolot Neue Expanded Bold"/>
                <a:sym typeface="TT Supermolot Neue Expanded Bold"/>
              </a:rPr>
              <a:t>if </a:t>
            </a:r>
            <a:r>
              <a:rPr lang="en-US" sz="3000">
                <a:solidFill>
                  <a:srgbClr val="FFFFFF"/>
                </a:solidFill>
                <a:latin typeface="TT Supermolot Neue Expanded"/>
                <a:ea typeface="TT Supermolot Neue Expanded"/>
                <a:cs typeface="TT Supermolot Neue Expanded"/>
                <a:sym typeface="TT Supermolot Neue Expanded"/>
              </a:rPr>
              <a:t>sebelumnya menghasilkan </a:t>
            </a:r>
            <a:r>
              <a:rPr lang="en-US" b="true" sz="3000">
                <a:solidFill>
                  <a:srgbClr val="FFFFFF"/>
                </a:solidFill>
                <a:latin typeface="TT Supermolot Neue Expanded Bold"/>
                <a:ea typeface="TT Supermolot Neue Expanded Bold"/>
                <a:cs typeface="TT Supermolot Neue Expanded Bold"/>
                <a:sym typeface="TT Supermolot Neue Expanded Bold"/>
              </a:rPr>
              <a:t>False</a:t>
            </a:r>
            <a:r>
              <a:rPr lang="en-US" sz="3000">
                <a:solidFill>
                  <a:srgbClr val="FFFFFF"/>
                </a:solidFill>
                <a:latin typeface="TT Supermolot Neue Expanded"/>
                <a:ea typeface="TT Supermolot Neue Expanded"/>
                <a:cs typeface="TT Supermolot Neue Expanded"/>
                <a:sym typeface="TT Supermolot Neue Expanded"/>
              </a:rPr>
              <a:t>.</a:t>
            </a:r>
          </a:p>
          <a:p>
            <a:pPr algn="just" marL="647700" indent="-323850" lvl="1">
              <a:lnSpc>
                <a:spcPts val="4200"/>
              </a:lnSpc>
              <a:buFont typeface="Arial"/>
              <a:buChar char="•"/>
            </a:pPr>
            <a:r>
              <a:rPr lang="en-US" b="true" sz="3000">
                <a:solidFill>
                  <a:srgbClr val="FFFFFF"/>
                </a:solidFill>
                <a:latin typeface="TT Supermolot Neue Expanded Bold"/>
                <a:ea typeface="TT Supermolot Neue Expanded Bold"/>
                <a:cs typeface="TT Supermolot Neue Expanded Bold"/>
                <a:sym typeface="TT Supermolot Neue Expanded Bold"/>
              </a:rPr>
              <a:t>elif</a:t>
            </a:r>
            <a:r>
              <a:rPr lang="en-US" sz="3000">
                <a:solidFill>
                  <a:srgbClr val="FFFFFF"/>
                </a:solidFill>
                <a:latin typeface="TT Supermolot Neue Expanded"/>
                <a:ea typeface="TT Supermolot Neue Expanded"/>
                <a:cs typeface="TT Supermolot Neue Expanded"/>
                <a:sym typeface="TT Supermolot Neue Expanded"/>
              </a:rPr>
              <a:t>: </a:t>
            </a:r>
            <a:r>
              <a:rPr lang="en-US" b="true" sz="3000">
                <a:solidFill>
                  <a:srgbClr val="FFFFFF"/>
                </a:solidFill>
                <a:latin typeface="TT Supermolot Neue Expanded Bold"/>
                <a:ea typeface="TT Supermolot Neue Expanded Bold"/>
                <a:cs typeface="TT Supermolot Neue Expanded Bold"/>
                <a:sym typeface="TT Supermolot Neue Expanded Bold"/>
              </a:rPr>
              <a:t>elif</a:t>
            </a:r>
            <a:r>
              <a:rPr lang="en-US" sz="3000">
                <a:solidFill>
                  <a:srgbClr val="FFFFFF"/>
                </a:solidFill>
                <a:latin typeface="TT Supermolot Neue Expanded"/>
                <a:ea typeface="TT Supermolot Neue Expanded"/>
                <a:cs typeface="TT Supermolot Neue Expanded"/>
                <a:sym typeface="TT Supermolot Neue Expanded"/>
              </a:rPr>
              <a:t>, yang merupakan singkatan dari </a:t>
            </a:r>
            <a:r>
              <a:rPr lang="en-US" b="true" sz="3000">
                <a:solidFill>
                  <a:srgbClr val="FFFFFF"/>
                </a:solidFill>
                <a:latin typeface="TT Supermolot Neue Expanded Bold"/>
                <a:ea typeface="TT Supermolot Neue Expanded Bold"/>
                <a:cs typeface="TT Supermolot Neue Expanded Bold"/>
                <a:sym typeface="TT Supermolot Neue Expanded Bold"/>
              </a:rPr>
              <a:t>'else if'</a:t>
            </a:r>
            <a:r>
              <a:rPr lang="en-US" sz="3000">
                <a:solidFill>
                  <a:srgbClr val="FFFFFF"/>
                </a:solidFill>
                <a:latin typeface="TT Supermolot Neue Expanded"/>
                <a:ea typeface="TT Supermolot Neue Expanded"/>
                <a:cs typeface="TT Supermolot Neue Expanded"/>
                <a:sym typeface="TT Supermolot Neue Expanded"/>
              </a:rPr>
              <a:t>, digunakan untuk menambahkan kondisi tambahan setelah </a:t>
            </a:r>
            <a:r>
              <a:rPr lang="en-US" b="true" sz="3000">
                <a:solidFill>
                  <a:srgbClr val="FFFFFF"/>
                </a:solidFill>
                <a:latin typeface="TT Supermolot Neue Expanded Bold"/>
                <a:ea typeface="TT Supermolot Neue Expanded Bold"/>
                <a:cs typeface="TT Supermolot Neue Expanded Bold"/>
                <a:sym typeface="TT Supermolot Neue Expanded Bold"/>
              </a:rPr>
              <a:t>if</a:t>
            </a:r>
            <a:r>
              <a:rPr lang="en-US" sz="3000">
                <a:solidFill>
                  <a:srgbClr val="FFFFFF"/>
                </a:solidFill>
                <a:latin typeface="TT Supermolot Neue Expanded"/>
                <a:ea typeface="TT Supermolot Neue Expanded"/>
                <a:cs typeface="TT Supermolot Neue Expanded"/>
                <a:sym typeface="TT Supermolot Neue Expanded"/>
              </a:rPr>
              <a:t>. Dengan </a:t>
            </a:r>
            <a:r>
              <a:rPr lang="en-US" b="true" sz="3000">
                <a:solidFill>
                  <a:srgbClr val="FFFFFF"/>
                </a:solidFill>
                <a:latin typeface="TT Supermolot Neue Expanded Bold"/>
                <a:ea typeface="TT Supermolot Neue Expanded Bold"/>
                <a:cs typeface="TT Supermolot Neue Expanded Bold"/>
                <a:sym typeface="TT Supermolot Neue Expanded Bold"/>
              </a:rPr>
              <a:t>elif</a:t>
            </a:r>
            <a:r>
              <a:rPr lang="en-US" sz="3000">
                <a:solidFill>
                  <a:srgbClr val="FFFFFF"/>
                </a:solidFill>
                <a:latin typeface="TT Supermolot Neue Expanded"/>
                <a:ea typeface="TT Supermolot Neue Expanded"/>
                <a:cs typeface="TT Supermolot Neue Expanded"/>
                <a:sym typeface="TT Supermolot Neue Expanded"/>
              </a:rPr>
              <a:t>, kamu bisa memiliki sejumlah kondisi yang akan diperiksa secara berurutan.</a:t>
            </a:r>
          </a:p>
          <a:p>
            <a:pPr algn="just" marL="0" indent="0" lvl="0">
              <a:lnSpc>
                <a:spcPts val="4200"/>
              </a:lnSpc>
              <a:spcBef>
                <a:spcPct val="0"/>
              </a:spcBef>
            </a:pPr>
            <a:r>
              <a:rPr lang="en-US" sz="3000">
                <a:solidFill>
                  <a:srgbClr val="FFFFFF"/>
                </a:solidFill>
                <a:latin typeface="TT Supermolot Neue Expanded"/>
                <a:ea typeface="TT Supermolot Neue Expanded"/>
                <a:cs typeface="TT Supermolot Neue Expanded"/>
                <a:sym typeface="TT Supermolot Neue Expanded"/>
              </a:rPr>
              <a:t>Jika kondisi </a:t>
            </a:r>
            <a:r>
              <a:rPr lang="en-US" b="true" sz="3000">
                <a:solidFill>
                  <a:srgbClr val="FFFFFF"/>
                </a:solidFill>
                <a:latin typeface="TT Supermolot Neue Expanded Bold"/>
                <a:ea typeface="TT Supermolot Neue Expanded Bold"/>
                <a:cs typeface="TT Supermolot Neue Expanded Bold"/>
                <a:sym typeface="TT Supermolot Neue Expanded Bold"/>
              </a:rPr>
              <a:t>if </a:t>
            </a:r>
            <a:r>
              <a:rPr lang="en-US" sz="3000">
                <a:solidFill>
                  <a:srgbClr val="FFFFFF"/>
                </a:solidFill>
                <a:latin typeface="TT Supermolot Neue Expanded"/>
                <a:ea typeface="TT Supermolot Neue Expanded"/>
                <a:cs typeface="TT Supermolot Neue Expanded"/>
                <a:sym typeface="TT Supermolot Neue Expanded"/>
              </a:rPr>
              <a:t>menghasilkan </a:t>
            </a:r>
            <a:r>
              <a:rPr lang="en-US" b="true" sz="3000">
                <a:solidFill>
                  <a:srgbClr val="FFFFFF"/>
                </a:solidFill>
                <a:latin typeface="TT Supermolot Neue Expanded Bold"/>
                <a:ea typeface="TT Supermolot Neue Expanded Bold"/>
                <a:cs typeface="TT Supermolot Neue Expanded Bold"/>
                <a:sym typeface="TT Supermolot Neue Expanded Bold"/>
              </a:rPr>
              <a:t>False</a:t>
            </a:r>
            <a:r>
              <a:rPr lang="en-US" sz="3000">
                <a:solidFill>
                  <a:srgbClr val="FFFFFF"/>
                </a:solidFill>
                <a:latin typeface="TT Supermolot Neue Expanded"/>
                <a:ea typeface="TT Supermolot Neue Expanded"/>
                <a:cs typeface="TT Supermolot Neue Expanded"/>
                <a:sym typeface="TT Supermolot Neue Expanded"/>
              </a:rPr>
              <a:t>, kondisi </a:t>
            </a:r>
            <a:r>
              <a:rPr lang="en-US" b="true" sz="3000">
                <a:solidFill>
                  <a:srgbClr val="FFFFFF"/>
                </a:solidFill>
                <a:latin typeface="TT Supermolot Neue Expanded Bold"/>
                <a:ea typeface="TT Supermolot Neue Expanded Bold"/>
                <a:cs typeface="TT Supermolot Neue Expanded Bold"/>
                <a:sym typeface="TT Supermolot Neue Expanded Bold"/>
              </a:rPr>
              <a:t>elif </a:t>
            </a:r>
            <a:r>
              <a:rPr lang="en-US" sz="3000">
                <a:solidFill>
                  <a:srgbClr val="FFFFFF"/>
                </a:solidFill>
                <a:latin typeface="TT Supermolot Neue Expanded"/>
                <a:ea typeface="TT Supermolot Neue Expanded"/>
                <a:cs typeface="TT Supermolot Neue Expanded"/>
                <a:sym typeface="TT Supermolot Neue Expanded"/>
              </a:rPr>
              <a:t>berikutnya akan diperiksa, dan seterusnya. Namun, saat kondisi </a:t>
            </a:r>
            <a:r>
              <a:rPr lang="en-US" b="true" sz="3000">
                <a:solidFill>
                  <a:srgbClr val="FFFFFF"/>
                </a:solidFill>
                <a:latin typeface="TT Supermolot Neue Expanded Bold"/>
                <a:ea typeface="TT Supermolot Neue Expanded Bold"/>
                <a:cs typeface="TT Supermolot Neue Expanded Bold"/>
                <a:sym typeface="TT Supermolot Neue Expanded Bold"/>
              </a:rPr>
              <a:t>elif </a:t>
            </a:r>
            <a:r>
              <a:rPr lang="en-US" sz="3000">
                <a:solidFill>
                  <a:srgbClr val="FFFFFF"/>
                </a:solidFill>
                <a:latin typeface="TT Supermolot Neue Expanded"/>
                <a:ea typeface="TT Supermolot Neue Expanded"/>
                <a:cs typeface="TT Supermolot Neue Expanded"/>
                <a:sym typeface="TT Supermolot Neue Expanded"/>
              </a:rPr>
              <a:t>menghasilkan </a:t>
            </a:r>
            <a:r>
              <a:rPr lang="en-US" b="true" sz="3000">
                <a:solidFill>
                  <a:srgbClr val="FFFFFF"/>
                </a:solidFill>
                <a:latin typeface="TT Supermolot Neue Expanded Bold"/>
                <a:ea typeface="TT Supermolot Neue Expanded Bold"/>
                <a:cs typeface="TT Supermolot Neue Expanded Bold"/>
                <a:sym typeface="TT Supermolot Neue Expanded Bold"/>
              </a:rPr>
              <a:t>True</a:t>
            </a:r>
            <a:r>
              <a:rPr lang="en-US" sz="3000">
                <a:solidFill>
                  <a:srgbClr val="FFFFFF"/>
                </a:solidFill>
                <a:latin typeface="TT Supermolot Neue Expanded"/>
                <a:ea typeface="TT Supermolot Neue Expanded"/>
                <a:cs typeface="TT Supermolot Neue Expanded"/>
                <a:sym typeface="TT Supermolot Neue Expanded"/>
              </a:rPr>
              <a:t>, blok kode yang sesuai akan dijalankan dan program melompati sisa pernyataan </a:t>
            </a:r>
            <a:r>
              <a:rPr lang="en-US" b="true" sz="3000">
                <a:solidFill>
                  <a:srgbClr val="FFFFFF"/>
                </a:solidFill>
                <a:latin typeface="TT Supermolot Neue Expanded Bold"/>
                <a:ea typeface="TT Supermolot Neue Expanded Bold"/>
                <a:cs typeface="TT Supermolot Neue Expanded Bold"/>
                <a:sym typeface="TT Supermolot Neue Expanded Bold"/>
              </a:rPr>
              <a:t>elif </a:t>
            </a:r>
            <a:r>
              <a:rPr lang="en-US" sz="3000">
                <a:solidFill>
                  <a:srgbClr val="FFFFFF"/>
                </a:solidFill>
                <a:latin typeface="TT Supermolot Neue Expanded"/>
                <a:ea typeface="TT Supermolot Neue Expanded"/>
                <a:cs typeface="TT Supermolot Neue Expanded"/>
                <a:sym typeface="TT Supermolot Neue Expanded"/>
              </a:rPr>
              <a:t>atau </a:t>
            </a:r>
            <a:r>
              <a:rPr lang="en-US" b="true" sz="3000">
                <a:solidFill>
                  <a:srgbClr val="FFFFFF"/>
                </a:solidFill>
                <a:latin typeface="TT Supermolot Neue Expanded Bold"/>
                <a:ea typeface="TT Supermolot Neue Expanded Bold"/>
                <a:cs typeface="TT Supermolot Neue Expanded Bold"/>
                <a:sym typeface="TT Supermolot Neue Expanded Bold"/>
              </a:rPr>
              <a:t>else </a:t>
            </a:r>
            <a:r>
              <a:rPr lang="en-US" sz="3000">
                <a:solidFill>
                  <a:srgbClr val="FFFFFF"/>
                </a:solidFill>
                <a:latin typeface="TT Supermolot Neue Expanded"/>
                <a:ea typeface="TT Supermolot Neue Expanded"/>
                <a:cs typeface="TT Supermolot Neue Expanded"/>
                <a:sym typeface="TT Supermolot Neue Expanded"/>
              </a:rPr>
              <a:t>(jika ada).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185914" y="1553869"/>
            <a:ext cx="9916172" cy="771525"/>
          </a:xfrm>
          <a:prstGeom prst="rect">
            <a:avLst/>
          </a:prstGeom>
        </p:spPr>
        <p:txBody>
          <a:bodyPr anchor="t" rtlCol="false" tIns="0" lIns="0" bIns="0" rIns="0">
            <a:spAutoFit/>
          </a:bodyPr>
          <a:lstStyle/>
          <a:p>
            <a:pPr algn="ctr" marL="0" indent="0" lvl="0">
              <a:lnSpc>
                <a:spcPts val="6299"/>
              </a:lnSpc>
              <a:spcBef>
                <a:spcPct val="0"/>
              </a:spcBef>
            </a:pPr>
            <a:r>
              <a:rPr lang="en-US" b="true" sz="4500">
                <a:solidFill>
                  <a:srgbClr val="FFFFFF"/>
                </a:solidFill>
                <a:latin typeface="TT Supermolot Neue Expanded Bold"/>
                <a:ea typeface="TT Supermolot Neue Expanded Bold"/>
                <a:cs typeface="TT Supermolot Neue Expanded Bold"/>
                <a:sym typeface="TT Supermolot Neue Expanded Bold"/>
              </a:rPr>
              <a:t>APA KELEBIHAN PHYTON?</a:t>
            </a:r>
          </a:p>
        </p:txBody>
      </p:sp>
      <p:sp>
        <p:nvSpPr>
          <p:cNvPr name="TextBox 8" id="8"/>
          <p:cNvSpPr txBox="true"/>
          <p:nvPr/>
        </p:nvSpPr>
        <p:spPr>
          <a:xfrm rot="0">
            <a:off x="1698510" y="3607972"/>
            <a:ext cx="9409293" cy="514351"/>
          </a:xfrm>
          <a:prstGeom prst="rect">
            <a:avLst/>
          </a:prstGeom>
        </p:spPr>
        <p:txBody>
          <a:bodyPr anchor="t" rtlCol="false" tIns="0" lIns="0" bIns="0" rIns="0">
            <a:spAutoFit/>
          </a:bodyPr>
          <a:lstStyle/>
          <a:p>
            <a:pPr algn="l">
              <a:lnSpc>
                <a:spcPts val="4199"/>
              </a:lnSpc>
            </a:pPr>
            <a:r>
              <a:rPr lang="en-US" b="true" sz="2999">
                <a:solidFill>
                  <a:srgbClr val="FFFFFF"/>
                </a:solidFill>
                <a:latin typeface="TT Supermolot Neue Expanded Bold"/>
                <a:ea typeface="TT Supermolot Neue Expanded Bold"/>
                <a:cs typeface="TT Supermolot Neue Expanded Bold"/>
                <a:sym typeface="TT Supermolot Neue Expanded Bold"/>
              </a:rPr>
              <a:t>1. Phyton Tersedia Gratis dan Open-Source</a:t>
            </a:r>
          </a:p>
        </p:txBody>
      </p:sp>
      <p:sp>
        <p:nvSpPr>
          <p:cNvPr name="TextBox 9" id="9"/>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0" id="10"/>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1" id="11"/>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2" id="12"/>
          <p:cNvSpPr txBox="true"/>
          <p:nvPr/>
        </p:nvSpPr>
        <p:spPr>
          <a:xfrm rot="0">
            <a:off x="1694580" y="4629619"/>
            <a:ext cx="13556206" cy="1976755"/>
          </a:xfrm>
          <a:prstGeom prst="rect">
            <a:avLst/>
          </a:prstGeom>
        </p:spPr>
        <p:txBody>
          <a:bodyPr anchor="t" rtlCol="false" tIns="0" lIns="0" bIns="0" rIns="0">
            <a:spAutoFit/>
          </a:bodyPr>
          <a:lstStyle/>
          <a:p>
            <a:pPr algn="just">
              <a:lnSpc>
                <a:spcPts val="3919"/>
              </a:lnSpc>
            </a:pPr>
            <a:r>
              <a:rPr lang="en-US" sz="2799">
                <a:solidFill>
                  <a:srgbClr val="FFFFFF"/>
                </a:solidFill>
                <a:latin typeface="TT Supermolot Neue Expanded"/>
                <a:ea typeface="TT Supermolot Neue Expanded"/>
                <a:cs typeface="TT Supermolot Neue Expanded"/>
                <a:sym typeface="TT Supermolot Neue Expanded"/>
              </a:rPr>
              <a:t>Siapa saja bisa menggunakan dan mendistribusikan Python secara gratis, bahkan untuk tujuan komersial. Asalkan memiliki komputer dan kemauan untuk belajar, semua orang bisa mempelajari coding dalam bahasa Python.</a:t>
            </a:r>
          </a:p>
          <a:p>
            <a:pPr algn="ctr" marL="0" indent="0" lvl="0">
              <a:lnSpc>
                <a:spcPts val="3919"/>
              </a:lnSpc>
              <a:spcBef>
                <a:spcPct val="0"/>
              </a:spcBef>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924906" y="2679298"/>
            <a:ext cx="8471035" cy="5647357"/>
          </a:xfrm>
          <a:custGeom>
            <a:avLst/>
            <a:gdLst/>
            <a:ahLst/>
            <a:cxnLst/>
            <a:rect r="r" b="b" t="t" l="l"/>
            <a:pathLst>
              <a:path h="5647357" w="8471035">
                <a:moveTo>
                  <a:pt x="0" y="0"/>
                </a:moveTo>
                <a:lnTo>
                  <a:pt x="8471036" y="0"/>
                </a:lnTo>
                <a:lnTo>
                  <a:pt x="8471036" y="5647357"/>
                </a:lnTo>
                <a:lnTo>
                  <a:pt x="0" y="5647357"/>
                </a:lnTo>
                <a:lnTo>
                  <a:pt x="0" y="0"/>
                </a:lnTo>
                <a:close/>
              </a:path>
            </a:pathLst>
          </a:custGeom>
          <a:blipFill>
            <a:blip r:embed="rId7"/>
            <a:stretch>
              <a:fillRect l="0" t="0" r="0" b="0"/>
            </a:stretch>
          </a:blipFill>
        </p:spPr>
      </p:sp>
      <p:sp>
        <p:nvSpPr>
          <p:cNvPr name="Freeform 8" id="8"/>
          <p:cNvSpPr/>
          <p:nvPr/>
        </p:nvSpPr>
        <p:spPr>
          <a:xfrm flipH="false" flipV="false" rot="0">
            <a:off x="10947993" y="3206488"/>
            <a:ext cx="6053590" cy="1345591"/>
          </a:xfrm>
          <a:custGeom>
            <a:avLst/>
            <a:gdLst/>
            <a:ahLst/>
            <a:cxnLst/>
            <a:rect r="r" b="b" t="t" l="l"/>
            <a:pathLst>
              <a:path h="1345591" w="6053590">
                <a:moveTo>
                  <a:pt x="0" y="0"/>
                </a:moveTo>
                <a:lnTo>
                  <a:pt x="6053590" y="0"/>
                </a:lnTo>
                <a:lnTo>
                  <a:pt x="6053590" y="1345591"/>
                </a:lnTo>
                <a:lnTo>
                  <a:pt x="0" y="1345591"/>
                </a:lnTo>
                <a:lnTo>
                  <a:pt x="0" y="0"/>
                </a:lnTo>
                <a:close/>
              </a:path>
            </a:pathLst>
          </a:custGeom>
          <a:blipFill>
            <a:blip r:embed="rId8"/>
            <a:stretch>
              <a:fillRect l="0" t="0" r="-42064" b="-2319"/>
            </a:stretch>
          </a:blipFill>
        </p:spPr>
      </p:sp>
      <p:sp>
        <p:nvSpPr>
          <p:cNvPr name="Freeform 9" id="9"/>
          <p:cNvSpPr/>
          <p:nvPr/>
        </p:nvSpPr>
        <p:spPr>
          <a:xfrm flipH="false" flipV="false" rot="0">
            <a:off x="10947993" y="7487156"/>
            <a:ext cx="6805429" cy="2526502"/>
          </a:xfrm>
          <a:custGeom>
            <a:avLst/>
            <a:gdLst/>
            <a:ahLst/>
            <a:cxnLst/>
            <a:rect r="r" b="b" t="t" l="l"/>
            <a:pathLst>
              <a:path h="2526502" w="6805429">
                <a:moveTo>
                  <a:pt x="0" y="0"/>
                </a:moveTo>
                <a:lnTo>
                  <a:pt x="6805428" y="0"/>
                </a:lnTo>
                <a:lnTo>
                  <a:pt x="6805428" y="2526502"/>
                </a:lnTo>
                <a:lnTo>
                  <a:pt x="0" y="2526502"/>
                </a:lnTo>
                <a:lnTo>
                  <a:pt x="0" y="0"/>
                </a:lnTo>
                <a:close/>
              </a:path>
            </a:pathLst>
          </a:custGeom>
          <a:blipFill>
            <a:blip r:embed="rId9"/>
            <a:stretch>
              <a:fillRect l="0" t="0" r="0" b="0"/>
            </a:stretch>
          </a:blipFill>
        </p:spPr>
      </p:sp>
      <p:sp>
        <p:nvSpPr>
          <p:cNvPr name="TextBox 10" id="10"/>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1" id="11"/>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2" id="12"/>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3" id="13"/>
          <p:cNvSpPr txBox="true"/>
          <p:nvPr/>
        </p:nvSpPr>
        <p:spPr>
          <a:xfrm rot="0">
            <a:off x="1698510" y="2051020"/>
            <a:ext cx="1431081" cy="422275"/>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FFFFFF"/>
                </a:solidFill>
                <a:latin typeface="TT Supermolot Neue Expanded"/>
                <a:ea typeface="TT Supermolot Neue Expanded"/>
                <a:cs typeface="TT Supermolot Neue Expanded"/>
                <a:sym typeface="TT Supermolot Neue Expanded"/>
              </a:rPr>
              <a:t>CODE</a:t>
            </a:r>
          </a:p>
        </p:txBody>
      </p:sp>
      <p:sp>
        <p:nvSpPr>
          <p:cNvPr name="TextBox 14" id="14"/>
          <p:cNvSpPr txBox="true"/>
          <p:nvPr/>
        </p:nvSpPr>
        <p:spPr>
          <a:xfrm rot="0">
            <a:off x="10947993" y="2528672"/>
            <a:ext cx="1431081" cy="422275"/>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FFFFFF"/>
                </a:solidFill>
                <a:latin typeface="TT Supermolot Neue Expanded"/>
                <a:ea typeface="TT Supermolot Neue Expanded"/>
                <a:cs typeface="TT Supermolot Neue Expanded"/>
                <a:sym typeface="TT Supermolot Neue Expanded"/>
              </a:rPr>
              <a:t>OUTPUT</a:t>
            </a:r>
          </a:p>
        </p:txBody>
      </p:sp>
      <p:sp>
        <p:nvSpPr>
          <p:cNvPr name="TextBox 15" id="15"/>
          <p:cNvSpPr txBox="true"/>
          <p:nvPr/>
        </p:nvSpPr>
        <p:spPr>
          <a:xfrm rot="0">
            <a:off x="3196833" y="1149243"/>
            <a:ext cx="11894334" cy="688975"/>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TT Supermolot Neue Expanded Bold"/>
                <a:ea typeface="TT Supermolot Neue Expanded Bold"/>
                <a:cs typeface="TT Supermolot Neue Expanded Bold"/>
                <a:sym typeface="TT Supermolot Neue Expanded Bold"/>
              </a:rPr>
              <a:t>BLOK IF</a:t>
            </a:r>
          </a:p>
        </p:txBody>
      </p:sp>
      <p:sp>
        <p:nvSpPr>
          <p:cNvPr name="TextBox 16" id="16"/>
          <p:cNvSpPr txBox="true"/>
          <p:nvPr/>
        </p:nvSpPr>
        <p:spPr>
          <a:xfrm rot="0">
            <a:off x="10947993" y="4773188"/>
            <a:ext cx="6738908" cy="2445235"/>
          </a:xfrm>
          <a:prstGeom prst="rect">
            <a:avLst/>
          </a:prstGeom>
        </p:spPr>
        <p:txBody>
          <a:bodyPr anchor="t" rtlCol="false" tIns="0" lIns="0" bIns="0" rIns="0">
            <a:spAutoFit/>
          </a:bodyPr>
          <a:lstStyle/>
          <a:p>
            <a:pPr algn="just">
              <a:lnSpc>
                <a:spcPts val="3298"/>
              </a:lnSpc>
            </a:pPr>
            <a:r>
              <a:rPr lang="en-US" sz="2355">
                <a:solidFill>
                  <a:srgbClr val="FFFFFF"/>
                </a:solidFill>
                <a:latin typeface="TT Supermolot Neue Expanded"/>
                <a:ea typeface="TT Supermolot Neue Expanded"/>
                <a:cs typeface="TT Supermolot Neue Expanded"/>
                <a:sym typeface="TT Supermolot Neue Expanded"/>
              </a:rPr>
              <a:t>Karena kondisi if yang kedua tidak bernilai True, sehingga statemen yang ada di dalamnya pun tidak akan pernah dieksekusi oleh sistem.</a:t>
            </a:r>
          </a:p>
          <a:p>
            <a:pPr algn="just">
              <a:lnSpc>
                <a:spcPts val="3298"/>
              </a:lnSpc>
              <a:spcBef>
                <a:spcPct val="0"/>
              </a:spcBef>
            </a:pPr>
            <a:r>
              <a:rPr lang="en-US" sz="2355">
                <a:solidFill>
                  <a:srgbClr val="FFFFFF"/>
                </a:solidFill>
                <a:latin typeface="TT Supermolot Neue Expanded"/>
                <a:ea typeface="TT Supermolot Neue Expanded"/>
                <a:cs typeface="TT Supermolot Neue Expanded"/>
                <a:sym typeface="TT Supermolot Neue Expanded"/>
              </a:rPr>
              <a:t>Dan print( ) yang ke-3 akan selalu dieksekusi karena ia berada di luar blok kode if.</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614421" y="3586375"/>
            <a:ext cx="7599558" cy="3607257"/>
          </a:xfrm>
          <a:custGeom>
            <a:avLst/>
            <a:gdLst/>
            <a:ahLst/>
            <a:cxnLst/>
            <a:rect r="r" b="b" t="t" l="l"/>
            <a:pathLst>
              <a:path h="3607257" w="7599558">
                <a:moveTo>
                  <a:pt x="0" y="0"/>
                </a:moveTo>
                <a:lnTo>
                  <a:pt x="7599558" y="0"/>
                </a:lnTo>
                <a:lnTo>
                  <a:pt x="7599558" y="3607257"/>
                </a:lnTo>
                <a:lnTo>
                  <a:pt x="0" y="3607257"/>
                </a:lnTo>
                <a:lnTo>
                  <a:pt x="0" y="0"/>
                </a:lnTo>
                <a:close/>
              </a:path>
            </a:pathLst>
          </a:custGeom>
          <a:blipFill>
            <a:blip r:embed="rId7"/>
            <a:stretch>
              <a:fillRect l="0" t="0" r="0" b="0"/>
            </a:stretch>
          </a:blipFill>
        </p:spPr>
      </p:sp>
      <p:sp>
        <p:nvSpPr>
          <p:cNvPr name="Freeform 8" id="8"/>
          <p:cNvSpPr/>
          <p:nvPr/>
        </p:nvSpPr>
        <p:spPr>
          <a:xfrm flipH="false" flipV="false" rot="0">
            <a:off x="10719811" y="4301893"/>
            <a:ext cx="4953768" cy="1927821"/>
          </a:xfrm>
          <a:custGeom>
            <a:avLst/>
            <a:gdLst/>
            <a:ahLst/>
            <a:cxnLst/>
            <a:rect r="r" b="b" t="t" l="l"/>
            <a:pathLst>
              <a:path h="1927821" w="4953768">
                <a:moveTo>
                  <a:pt x="0" y="0"/>
                </a:moveTo>
                <a:lnTo>
                  <a:pt x="4953768" y="0"/>
                </a:lnTo>
                <a:lnTo>
                  <a:pt x="4953768" y="1927821"/>
                </a:lnTo>
                <a:lnTo>
                  <a:pt x="0" y="1927821"/>
                </a:lnTo>
                <a:lnTo>
                  <a:pt x="0" y="0"/>
                </a:lnTo>
                <a:close/>
              </a:path>
            </a:pathLst>
          </a:custGeom>
          <a:blipFill>
            <a:blip r:embed="rId8"/>
            <a:stretch>
              <a:fillRect l="0" t="0" r="0" b="0"/>
            </a:stretch>
          </a:blipFill>
        </p:spPr>
      </p:sp>
      <p:sp>
        <p:nvSpPr>
          <p:cNvPr name="TextBox 9" id="9"/>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0" id="10"/>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1" id="11"/>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2" id="12"/>
          <p:cNvSpPr txBox="true"/>
          <p:nvPr/>
        </p:nvSpPr>
        <p:spPr>
          <a:xfrm rot="0">
            <a:off x="2395677" y="3045743"/>
            <a:ext cx="1249835" cy="374826"/>
          </a:xfrm>
          <a:prstGeom prst="rect">
            <a:avLst/>
          </a:prstGeom>
        </p:spPr>
        <p:txBody>
          <a:bodyPr anchor="t" rtlCol="false" tIns="0" lIns="0" bIns="0" rIns="0">
            <a:spAutoFit/>
          </a:bodyPr>
          <a:lstStyle/>
          <a:p>
            <a:pPr algn="ctr" marL="0" indent="0" lvl="0">
              <a:lnSpc>
                <a:spcPts val="3056"/>
              </a:lnSpc>
              <a:spcBef>
                <a:spcPct val="0"/>
              </a:spcBef>
            </a:pPr>
            <a:r>
              <a:rPr lang="en-US" sz="2183">
                <a:solidFill>
                  <a:srgbClr val="FFFFFF"/>
                </a:solidFill>
                <a:latin typeface="TT Supermolot Neue Expanded"/>
                <a:ea typeface="TT Supermolot Neue Expanded"/>
                <a:cs typeface="TT Supermolot Neue Expanded"/>
                <a:sym typeface="TT Supermolot Neue Expanded"/>
              </a:rPr>
              <a:t>CODE</a:t>
            </a:r>
          </a:p>
        </p:txBody>
      </p:sp>
      <p:sp>
        <p:nvSpPr>
          <p:cNvPr name="TextBox 13" id="13"/>
          <p:cNvSpPr txBox="true"/>
          <p:nvPr/>
        </p:nvSpPr>
        <p:spPr>
          <a:xfrm rot="0">
            <a:off x="10719811" y="3708334"/>
            <a:ext cx="1249835" cy="374826"/>
          </a:xfrm>
          <a:prstGeom prst="rect">
            <a:avLst/>
          </a:prstGeom>
        </p:spPr>
        <p:txBody>
          <a:bodyPr anchor="t" rtlCol="false" tIns="0" lIns="0" bIns="0" rIns="0">
            <a:spAutoFit/>
          </a:bodyPr>
          <a:lstStyle/>
          <a:p>
            <a:pPr algn="ctr" marL="0" indent="0" lvl="0">
              <a:lnSpc>
                <a:spcPts val="3056"/>
              </a:lnSpc>
              <a:spcBef>
                <a:spcPct val="0"/>
              </a:spcBef>
            </a:pPr>
            <a:r>
              <a:rPr lang="en-US" sz="2183">
                <a:solidFill>
                  <a:srgbClr val="FFFFFF"/>
                </a:solidFill>
                <a:latin typeface="TT Supermolot Neue Expanded"/>
                <a:ea typeface="TT Supermolot Neue Expanded"/>
                <a:cs typeface="TT Supermolot Neue Expanded"/>
                <a:sym typeface="TT Supermolot Neue Expanded"/>
              </a:rPr>
              <a:t>OUTPUT</a:t>
            </a:r>
          </a:p>
        </p:txBody>
      </p:sp>
      <p:sp>
        <p:nvSpPr>
          <p:cNvPr name="TextBox 14" id="14"/>
          <p:cNvSpPr txBox="true"/>
          <p:nvPr/>
        </p:nvSpPr>
        <p:spPr>
          <a:xfrm rot="0">
            <a:off x="3196833" y="1149243"/>
            <a:ext cx="11894334" cy="688975"/>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TT Supermolot Neue Expanded Bold"/>
                <a:ea typeface="TT Supermolot Neue Expanded Bold"/>
                <a:cs typeface="TT Supermolot Neue Expanded Bold"/>
                <a:sym typeface="TT Supermolot Neue Expanded Bold"/>
              </a:rPr>
              <a:t>BLOK IF ELSE</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129730" y="2197128"/>
            <a:ext cx="5926302" cy="4012601"/>
          </a:xfrm>
          <a:custGeom>
            <a:avLst/>
            <a:gdLst/>
            <a:ahLst/>
            <a:cxnLst/>
            <a:rect r="r" b="b" t="t" l="l"/>
            <a:pathLst>
              <a:path h="4012601" w="5926302">
                <a:moveTo>
                  <a:pt x="0" y="0"/>
                </a:moveTo>
                <a:lnTo>
                  <a:pt x="5926303" y="0"/>
                </a:lnTo>
                <a:lnTo>
                  <a:pt x="5926303" y="4012601"/>
                </a:lnTo>
                <a:lnTo>
                  <a:pt x="0" y="4012601"/>
                </a:lnTo>
                <a:lnTo>
                  <a:pt x="0" y="0"/>
                </a:lnTo>
                <a:close/>
              </a:path>
            </a:pathLst>
          </a:custGeom>
          <a:blipFill>
            <a:blip r:embed="rId7"/>
            <a:stretch>
              <a:fillRect l="0" t="0" r="0" b="0"/>
            </a:stretch>
          </a:blipFill>
        </p:spPr>
      </p:sp>
      <p:sp>
        <p:nvSpPr>
          <p:cNvPr name="Freeform 8" id="8"/>
          <p:cNvSpPr/>
          <p:nvPr/>
        </p:nvSpPr>
        <p:spPr>
          <a:xfrm flipH="false" flipV="false" rot="0">
            <a:off x="8872149" y="2534732"/>
            <a:ext cx="4053913" cy="1193790"/>
          </a:xfrm>
          <a:custGeom>
            <a:avLst/>
            <a:gdLst/>
            <a:ahLst/>
            <a:cxnLst/>
            <a:rect r="r" b="b" t="t" l="l"/>
            <a:pathLst>
              <a:path h="1193790" w="4053913">
                <a:moveTo>
                  <a:pt x="0" y="0"/>
                </a:moveTo>
                <a:lnTo>
                  <a:pt x="4053913" y="0"/>
                </a:lnTo>
                <a:lnTo>
                  <a:pt x="4053913" y="1193790"/>
                </a:lnTo>
                <a:lnTo>
                  <a:pt x="0" y="1193790"/>
                </a:lnTo>
                <a:lnTo>
                  <a:pt x="0" y="0"/>
                </a:lnTo>
                <a:close/>
              </a:path>
            </a:pathLst>
          </a:custGeom>
          <a:blipFill>
            <a:blip r:embed="rId8"/>
            <a:stretch>
              <a:fillRect l="0" t="0" r="0" b="0"/>
            </a:stretch>
          </a:blipFill>
        </p:spPr>
      </p:sp>
      <p:sp>
        <p:nvSpPr>
          <p:cNvPr name="TextBox 9" id="9"/>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0" id="10"/>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1" id="11"/>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2" id="12"/>
          <p:cNvSpPr txBox="true"/>
          <p:nvPr/>
        </p:nvSpPr>
        <p:spPr>
          <a:xfrm rot="0">
            <a:off x="2129730" y="1781068"/>
            <a:ext cx="1118894" cy="350071"/>
          </a:xfrm>
          <a:prstGeom prst="rect">
            <a:avLst/>
          </a:prstGeom>
        </p:spPr>
        <p:txBody>
          <a:bodyPr anchor="t" rtlCol="false" tIns="0" lIns="0" bIns="0" rIns="0">
            <a:spAutoFit/>
          </a:bodyPr>
          <a:lstStyle/>
          <a:p>
            <a:pPr algn="ctr" marL="0" indent="0" lvl="0">
              <a:lnSpc>
                <a:spcPts val="2736"/>
              </a:lnSpc>
              <a:spcBef>
                <a:spcPct val="0"/>
              </a:spcBef>
            </a:pPr>
            <a:r>
              <a:rPr lang="en-US" sz="1954">
                <a:solidFill>
                  <a:srgbClr val="FFFFFF"/>
                </a:solidFill>
                <a:latin typeface="TT Supermolot Neue Expanded"/>
                <a:ea typeface="TT Supermolot Neue Expanded"/>
                <a:cs typeface="TT Supermolot Neue Expanded"/>
                <a:sym typeface="TT Supermolot Neue Expanded"/>
              </a:rPr>
              <a:t>CODE</a:t>
            </a:r>
          </a:p>
        </p:txBody>
      </p:sp>
      <p:sp>
        <p:nvSpPr>
          <p:cNvPr name="TextBox 13" id="13"/>
          <p:cNvSpPr txBox="true"/>
          <p:nvPr/>
        </p:nvSpPr>
        <p:spPr>
          <a:xfrm rot="0">
            <a:off x="8872149" y="2139978"/>
            <a:ext cx="1118894" cy="350071"/>
          </a:xfrm>
          <a:prstGeom prst="rect">
            <a:avLst/>
          </a:prstGeom>
        </p:spPr>
        <p:txBody>
          <a:bodyPr anchor="t" rtlCol="false" tIns="0" lIns="0" bIns="0" rIns="0">
            <a:spAutoFit/>
          </a:bodyPr>
          <a:lstStyle/>
          <a:p>
            <a:pPr algn="ctr" marL="0" indent="0" lvl="0">
              <a:lnSpc>
                <a:spcPts val="2736"/>
              </a:lnSpc>
              <a:spcBef>
                <a:spcPct val="0"/>
              </a:spcBef>
            </a:pPr>
            <a:r>
              <a:rPr lang="en-US" sz="1954">
                <a:solidFill>
                  <a:srgbClr val="FFFFFF"/>
                </a:solidFill>
                <a:latin typeface="TT Supermolot Neue Expanded"/>
                <a:ea typeface="TT Supermolot Neue Expanded"/>
                <a:cs typeface="TT Supermolot Neue Expanded"/>
                <a:sym typeface="TT Supermolot Neue Expanded"/>
              </a:rPr>
              <a:t>OUTPUT</a:t>
            </a:r>
          </a:p>
        </p:txBody>
      </p:sp>
      <p:sp>
        <p:nvSpPr>
          <p:cNvPr name="TextBox 14" id="14"/>
          <p:cNvSpPr txBox="true"/>
          <p:nvPr/>
        </p:nvSpPr>
        <p:spPr>
          <a:xfrm rot="0">
            <a:off x="3196833" y="1149243"/>
            <a:ext cx="11894334" cy="688975"/>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TT Supermolot Neue Expanded Bold"/>
                <a:ea typeface="TT Supermolot Neue Expanded Bold"/>
                <a:cs typeface="TT Supermolot Neue Expanded Bold"/>
                <a:sym typeface="TT Supermolot Neue Expanded Bold"/>
              </a:rPr>
              <a:t>BLOK IF ELIF ELSE</a:t>
            </a:r>
          </a:p>
        </p:txBody>
      </p:sp>
      <p:sp>
        <p:nvSpPr>
          <p:cNvPr name="TextBox 15" id="15"/>
          <p:cNvSpPr txBox="true"/>
          <p:nvPr/>
        </p:nvSpPr>
        <p:spPr>
          <a:xfrm rot="0">
            <a:off x="2129730" y="6524054"/>
            <a:ext cx="9580247" cy="3377325"/>
          </a:xfrm>
          <a:prstGeom prst="rect">
            <a:avLst/>
          </a:prstGeom>
        </p:spPr>
        <p:txBody>
          <a:bodyPr anchor="t" rtlCol="false" tIns="0" lIns="0" bIns="0" rIns="0">
            <a:spAutoFit/>
          </a:bodyPr>
          <a:lstStyle/>
          <a:p>
            <a:pPr algn="just">
              <a:lnSpc>
                <a:spcPts val="3028"/>
              </a:lnSpc>
            </a:pPr>
            <a:r>
              <a:rPr lang="en-US" sz="2163">
                <a:solidFill>
                  <a:srgbClr val="FFFFFF"/>
                </a:solidFill>
                <a:latin typeface="TT Supermolot Neue Expanded"/>
                <a:ea typeface="TT Supermolot Neue Expanded"/>
                <a:cs typeface="TT Supermolot Neue Expanded"/>
                <a:sym typeface="TT Supermolot Neue Expanded"/>
              </a:rPr>
              <a:t>Jika nilainya sekian, dia dapat predikat A. Sedangkan jika nilainya sekian maka predikatnya adalah B, dan seterusnya.</a:t>
            </a:r>
          </a:p>
          <a:p>
            <a:pPr algn="just">
              <a:lnSpc>
                <a:spcPts val="3028"/>
              </a:lnSpc>
            </a:pPr>
            <a:r>
              <a:rPr lang="en-US" sz="2163">
                <a:solidFill>
                  <a:srgbClr val="FFFFFF"/>
                </a:solidFill>
                <a:latin typeface="TT Supermolot Neue Expanded"/>
                <a:ea typeface="TT Supermolot Neue Expanded"/>
                <a:cs typeface="TT Supermolot Neue Expanded"/>
                <a:sym typeface="TT Supermolot Neue Expanded"/>
              </a:rPr>
              <a:t>Berikut ini rules yang akan kita gunakan:</a:t>
            </a:r>
          </a:p>
          <a:p>
            <a:pPr algn="just" marL="467034" indent="-233517" lvl="1">
              <a:lnSpc>
                <a:spcPts val="3028"/>
              </a:lnSpc>
              <a:buAutoNum type="arabicPeriod" startAt="1"/>
            </a:pPr>
            <a:r>
              <a:rPr lang="en-US" sz="2163">
                <a:solidFill>
                  <a:srgbClr val="FFFFFF"/>
                </a:solidFill>
                <a:latin typeface="TT Supermolot Neue Expanded"/>
                <a:ea typeface="TT Supermolot Neue Expanded"/>
                <a:cs typeface="TT Supermolot Neue Expanded"/>
                <a:sym typeface="TT Supermolot Neue Expanded"/>
              </a:rPr>
              <a:t>Predikat A untuk nilai &gt;= 90</a:t>
            </a:r>
          </a:p>
          <a:p>
            <a:pPr algn="just" marL="467034" indent="-233517" lvl="1">
              <a:lnSpc>
                <a:spcPts val="3028"/>
              </a:lnSpc>
              <a:buAutoNum type="arabicPeriod" startAt="1"/>
            </a:pPr>
            <a:r>
              <a:rPr lang="en-US" sz="2163">
                <a:solidFill>
                  <a:srgbClr val="FFFFFF"/>
                </a:solidFill>
                <a:latin typeface="TT Supermolot Neue Expanded"/>
                <a:ea typeface="TT Supermolot Neue Expanded"/>
                <a:cs typeface="TT Supermolot Neue Expanded"/>
                <a:sym typeface="TT Supermolot Neue Expanded"/>
              </a:rPr>
              <a:t>Predikat B untuk nilai &gt;= 80 &lt; 90</a:t>
            </a:r>
          </a:p>
          <a:p>
            <a:pPr algn="just" marL="467034" indent="-233517" lvl="1">
              <a:lnSpc>
                <a:spcPts val="3028"/>
              </a:lnSpc>
              <a:buAutoNum type="arabicPeriod" startAt="1"/>
            </a:pPr>
            <a:r>
              <a:rPr lang="en-US" sz="2163">
                <a:solidFill>
                  <a:srgbClr val="FFFFFF"/>
                </a:solidFill>
                <a:latin typeface="TT Supermolot Neue Expanded"/>
                <a:ea typeface="TT Supermolot Neue Expanded"/>
                <a:cs typeface="TT Supermolot Neue Expanded"/>
                <a:sym typeface="TT Supermolot Neue Expanded"/>
              </a:rPr>
              <a:t>Predikat C untuk nilai &gt;= 60 &lt; 80</a:t>
            </a:r>
          </a:p>
          <a:p>
            <a:pPr algn="just" marL="467034" indent="-233517" lvl="1">
              <a:lnSpc>
                <a:spcPts val="3028"/>
              </a:lnSpc>
              <a:buAutoNum type="arabicPeriod" startAt="1"/>
            </a:pPr>
            <a:r>
              <a:rPr lang="en-US" sz="2163">
                <a:solidFill>
                  <a:srgbClr val="FFFFFF"/>
                </a:solidFill>
                <a:latin typeface="TT Supermolot Neue Expanded"/>
                <a:ea typeface="TT Supermolot Neue Expanded"/>
                <a:cs typeface="TT Supermolot Neue Expanded"/>
                <a:sym typeface="TT Supermolot Neue Expanded"/>
              </a:rPr>
              <a:t>Predikat D untuk nilai &gt;= 40 &lt; 60</a:t>
            </a:r>
          </a:p>
          <a:p>
            <a:pPr algn="just" marL="467034" indent="-233517" lvl="1">
              <a:lnSpc>
                <a:spcPts val="3028"/>
              </a:lnSpc>
              <a:buAutoNum type="arabicPeriod" startAt="1"/>
            </a:pPr>
            <a:r>
              <a:rPr lang="en-US" sz="2163">
                <a:solidFill>
                  <a:srgbClr val="FFFFFF"/>
                </a:solidFill>
                <a:latin typeface="TT Supermolot Neue Expanded"/>
                <a:ea typeface="TT Supermolot Neue Expanded"/>
                <a:cs typeface="TT Supermolot Neue Expanded"/>
                <a:sym typeface="TT Supermolot Neue Expanded"/>
              </a:rPr>
              <a:t>Selain itu, maka predikat E.</a:t>
            </a:r>
          </a:p>
          <a:p>
            <a:pPr algn="just">
              <a:lnSpc>
                <a:spcPts val="3028"/>
              </a:lnSpc>
              <a:spcBef>
                <a:spcPct val="0"/>
              </a:spcBef>
            </a:pPr>
            <a:r>
              <a:rPr lang="en-US" sz="2163">
                <a:solidFill>
                  <a:srgbClr val="FFFFFF"/>
                </a:solidFill>
                <a:latin typeface="TT Supermolot Neue Expanded"/>
                <a:ea typeface="TT Supermolot Neue Expanded"/>
                <a:cs typeface="TT Supermolot Neue Expanded"/>
                <a:sym typeface="TT Supermolot Neue Expanded"/>
              </a:rPr>
              <a:t>Dari 5 rule di atas, kita akan menggunakan satu if, 3 elif, dan 1 else.</a:t>
            </a:r>
          </a:p>
        </p:txBody>
      </p:sp>
      <p:sp>
        <p:nvSpPr>
          <p:cNvPr name="TextBox 16" id="16"/>
          <p:cNvSpPr txBox="true"/>
          <p:nvPr/>
        </p:nvSpPr>
        <p:spPr>
          <a:xfrm rot="0">
            <a:off x="8872149" y="3898800"/>
            <a:ext cx="8344406" cy="2451299"/>
          </a:xfrm>
          <a:prstGeom prst="rect">
            <a:avLst/>
          </a:prstGeom>
        </p:spPr>
        <p:txBody>
          <a:bodyPr anchor="t" rtlCol="false" tIns="0" lIns="0" bIns="0" rIns="0">
            <a:spAutoFit/>
          </a:bodyPr>
          <a:lstStyle/>
          <a:p>
            <a:pPr algn="just">
              <a:lnSpc>
                <a:spcPts val="2835"/>
              </a:lnSpc>
            </a:pPr>
            <a:r>
              <a:rPr lang="en-US" sz="2025">
                <a:solidFill>
                  <a:srgbClr val="FFFFFF"/>
                </a:solidFill>
                <a:latin typeface="TT Supermolot Neue Expanded"/>
                <a:ea typeface="TT Supermolot Neue Expanded"/>
                <a:cs typeface="TT Supermolot Neue Expanded"/>
                <a:sym typeface="TT Supermolot Neue Expanded"/>
              </a:rPr>
              <a:t>Sebagaimana pohon, cabangnya tidak hanya 2, tapi bisa 3, 4, 5 bahkan lebih.</a:t>
            </a:r>
          </a:p>
          <a:p>
            <a:pPr algn="just">
              <a:lnSpc>
                <a:spcPts val="2835"/>
              </a:lnSpc>
            </a:pPr>
            <a:r>
              <a:rPr lang="en-US" sz="2025">
                <a:solidFill>
                  <a:srgbClr val="FFFFFF"/>
                </a:solidFill>
                <a:latin typeface="TT Supermolot Neue Expanded"/>
                <a:ea typeface="TT Supermolot Neue Expanded"/>
                <a:cs typeface="TT Supermolot Neue Expanded"/>
                <a:sym typeface="TT Supermolot Neue Expanded"/>
              </a:rPr>
              <a:t>Begitu juga pada logika kita. Kita bisa membuat lebih dari 2 cabang logika. Dan pada python, untuk membuat lebih dari 2 cabang, kita bisa menggunakan blok kode if..elif..else.</a:t>
            </a:r>
          </a:p>
          <a:p>
            <a:pPr algn="just">
              <a:lnSpc>
                <a:spcPts val="2835"/>
              </a:lnSpc>
              <a:spcBef>
                <a:spcPct val="0"/>
              </a:spcBef>
            </a:pPr>
            <a:r>
              <a:rPr lang="en-US" sz="2025">
                <a:solidFill>
                  <a:srgbClr val="FFFFFF"/>
                </a:solidFill>
                <a:latin typeface="TT Supermolot Neue Expanded"/>
                <a:ea typeface="TT Supermolot Neue Expanded"/>
                <a:cs typeface="TT Supermolot Neue Expanded"/>
                <a:sym typeface="TT Supermolot Neue Expanded"/>
              </a:rPr>
              <a:t>kasus percabangan if..elif..else adalah menentukan grade nilai suatu siswa.</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TextBox 3" id="3"/>
          <p:cNvSpPr txBox="true"/>
          <p:nvPr/>
        </p:nvSpPr>
        <p:spPr>
          <a:xfrm rot="0">
            <a:off x="3356452" y="1662083"/>
            <a:ext cx="11894334" cy="689012"/>
          </a:xfrm>
          <a:prstGeom prst="rect">
            <a:avLst/>
          </a:prstGeom>
        </p:spPr>
        <p:txBody>
          <a:bodyPr anchor="t" rtlCol="false" tIns="0" lIns="0" bIns="0" rIns="0">
            <a:spAutoFit/>
          </a:bodyPr>
          <a:lstStyle/>
          <a:p>
            <a:pPr algn="ctr" marL="0" indent="0" lvl="0">
              <a:lnSpc>
                <a:spcPts val="5599"/>
              </a:lnSpc>
              <a:spcBef>
                <a:spcPct val="0"/>
              </a:spcBef>
            </a:pPr>
            <a:r>
              <a:rPr lang="en-US" b="true" sz="3999">
                <a:solidFill>
                  <a:srgbClr val="FFFFFF"/>
                </a:solidFill>
                <a:latin typeface="TT Supermolot Neue Expanded Bold"/>
                <a:ea typeface="TT Supermolot Neue Expanded Bold"/>
                <a:cs typeface="TT Supermolot Neue Expanded Bold"/>
                <a:sym typeface="TT Supermolot Neue Expanded Bold"/>
              </a:rPr>
              <a:t>8. FOR LOOP</a:t>
            </a:r>
          </a:p>
        </p:txBody>
      </p:sp>
      <p:sp>
        <p:nvSpPr>
          <p:cNvPr name="TextBox 4" id="4"/>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5" id="5"/>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6" id="6"/>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Freeform 7" id="7"/>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3072985" y="2997173"/>
            <a:ext cx="12646819" cy="4266902"/>
          </a:xfrm>
          <a:prstGeom prst="rect">
            <a:avLst/>
          </a:prstGeom>
        </p:spPr>
        <p:txBody>
          <a:bodyPr anchor="t" rtlCol="false" tIns="0" lIns="0" bIns="0" rIns="0">
            <a:spAutoFit/>
          </a:bodyPr>
          <a:lstStyle/>
          <a:p>
            <a:pPr algn="just">
              <a:lnSpc>
                <a:spcPts val="4200"/>
              </a:lnSpc>
            </a:pPr>
            <a:r>
              <a:rPr lang="en-US" sz="3000">
                <a:solidFill>
                  <a:srgbClr val="FFFFFF"/>
                </a:solidFill>
                <a:latin typeface="TT Supermolot Neue Expanded"/>
                <a:ea typeface="TT Supermolot Neue Expanded"/>
                <a:cs typeface="TT Supermolot Neue Expanded"/>
                <a:sym typeface="TT Supermolot Neue Expanded"/>
              </a:rPr>
              <a:t>Perulangan </a:t>
            </a:r>
            <a:r>
              <a:rPr lang="en-US" sz="3000" b="true">
                <a:solidFill>
                  <a:srgbClr val="FFFFFF"/>
                </a:solidFill>
                <a:latin typeface="TT Supermolot Neue Expanded Bold"/>
                <a:ea typeface="TT Supermolot Neue Expanded Bold"/>
                <a:cs typeface="TT Supermolot Neue Expanded Bold"/>
                <a:sym typeface="TT Supermolot Neue Expanded Bold"/>
              </a:rPr>
              <a:t>for </a:t>
            </a:r>
            <a:r>
              <a:rPr lang="en-US" sz="3000">
                <a:solidFill>
                  <a:srgbClr val="FFFFFF"/>
                </a:solidFill>
                <a:latin typeface="TT Supermolot Neue Expanded"/>
                <a:ea typeface="TT Supermolot Neue Expanded"/>
                <a:cs typeface="TT Supermolot Neue Expanded"/>
                <a:sym typeface="TT Supermolot Neue Expanded"/>
              </a:rPr>
              <a:t>pada python adalah perintah yang digunakan untuk melakukan iterasi dari sebuah nilai sequence atau data koleksi pada python seperti List, Tuple</a:t>
            </a:r>
            <a:r>
              <a:rPr lang="en-US" sz="3000">
                <a:solidFill>
                  <a:srgbClr val="FFFFFF"/>
                </a:solidFill>
                <a:latin typeface="TT Supermolot Neue Expanded"/>
                <a:ea typeface="TT Supermolot Neue Expanded"/>
                <a:cs typeface="TT Supermolot Neue Expanded"/>
                <a:sym typeface="TT Supermolot Neue Expanded"/>
              </a:rPr>
              <a:t>, </a:t>
            </a:r>
            <a:r>
              <a:rPr lang="en-US" sz="3000">
                <a:solidFill>
                  <a:srgbClr val="FFFFFF"/>
                </a:solidFill>
                <a:latin typeface="TT Supermolot Neue Expanded"/>
                <a:ea typeface="TT Supermolot Neue Expanded"/>
                <a:cs typeface="TT Supermolot Neue Expanded"/>
                <a:sym typeface="TT Supermolot Neue Expanded"/>
                <a:hlinkClick r:id="rId7" tooltip="https://jagongoding.com/python/dasar/tipe-data-dan-variabel/#tipe-data-string-teks"/>
              </a:rPr>
              <a:t>String</a:t>
            </a:r>
            <a:r>
              <a:rPr lang="en-US" sz="3000">
                <a:solidFill>
                  <a:srgbClr val="FFFFFF"/>
                </a:solidFill>
                <a:latin typeface="TT Supermolot Neue Expanded"/>
                <a:ea typeface="TT Supermolot Neue Expanded"/>
                <a:cs typeface="TT Supermolot Neue Expanded"/>
                <a:sym typeface="TT Supermolot Neue Expanded"/>
              </a:rPr>
              <a:t> dan lain-lain</a:t>
            </a:r>
          </a:p>
          <a:p>
            <a:pPr algn="just" marL="0" indent="0" lvl="0">
              <a:lnSpc>
                <a:spcPts val="4200"/>
              </a:lnSpc>
              <a:spcBef>
                <a:spcPct val="0"/>
              </a:spcBef>
            </a:pPr>
            <a:r>
              <a:rPr lang="en-US" sz="3000">
                <a:solidFill>
                  <a:srgbClr val="FFFFFF"/>
                </a:solidFill>
                <a:latin typeface="TT Supermolot Neue Expanded"/>
                <a:ea typeface="TT Supermolot Neue Expanded"/>
                <a:cs typeface="TT Supermolot Neue Expanded"/>
                <a:sym typeface="TT Supermolot Neue Expanded"/>
              </a:rPr>
              <a:t>For pada python memiliki perilaku yang berbeda dengan for pada kebanyakan bahasa pemrograman yang lain, karena pada python ia sangat berkaitan dengan data sequence atau data kolektif. Mungkin kalau dibandingkan dengan bahasa lain, for pada python lebih dikenal sebagai foreach.</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98510" y="2488368"/>
            <a:ext cx="11301259" cy="1469164"/>
          </a:xfrm>
          <a:custGeom>
            <a:avLst/>
            <a:gdLst/>
            <a:ahLst/>
            <a:cxnLst/>
            <a:rect r="r" b="b" t="t" l="l"/>
            <a:pathLst>
              <a:path h="1469164" w="11301259">
                <a:moveTo>
                  <a:pt x="0" y="0"/>
                </a:moveTo>
                <a:lnTo>
                  <a:pt x="11301259" y="0"/>
                </a:lnTo>
                <a:lnTo>
                  <a:pt x="11301259" y="1469163"/>
                </a:lnTo>
                <a:lnTo>
                  <a:pt x="0" y="1469163"/>
                </a:lnTo>
                <a:lnTo>
                  <a:pt x="0" y="0"/>
                </a:lnTo>
                <a:close/>
              </a:path>
            </a:pathLst>
          </a:custGeom>
          <a:blipFill>
            <a:blip r:embed="rId7"/>
            <a:stretch>
              <a:fillRect l="0" t="0" r="0" b="0"/>
            </a:stretch>
          </a:blipFill>
        </p:spPr>
      </p:sp>
      <p:sp>
        <p:nvSpPr>
          <p:cNvPr name="TextBox 8" id="8"/>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9" id="9"/>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0" id="10"/>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1" id="11"/>
          <p:cNvSpPr txBox="true"/>
          <p:nvPr/>
        </p:nvSpPr>
        <p:spPr>
          <a:xfrm rot="0">
            <a:off x="1896748" y="1819880"/>
            <a:ext cx="15362552" cy="490855"/>
          </a:xfrm>
          <a:prstGeom prst="rect">
            <a:avLst/>
          </a:prstGeom>
        </p:spPr>
        <p:txBody>
          <a:bodyPr anchor="t" rtlCol="false" tIns="0" lIns="0" bIns="0" rIns="0">
            <a:spAutoFit/>
          </a:bodyPr>
          <a:lstStyle/>
          <a:p>
            <a:pPr algn="just">
              <a:lnSpc>
                <a:spcPts val="3919"/>
              </a:lnSpc>
              <a:spcBef>
                <a:spcPct val="0"/>
              </a:spcBef>
            </a:pPr>
            <a:r>
              <a:rPr lang="en-US" b="true" sz="2799">
                <a:solidFill>
                  <a:srgbClr val="FFFFFF"/>
                </a:solidFill>
                <a:latin typeface="TT Supermolot Neue Expanded Bold"/>
                <a:ea typeface="TT Supermolot Neue Expanded Bold"/>
                <a:cs typeface="TT Supermolot Neue Expanded Bold"/>
                <a:sym typeface="TT Supermolot Neue Expanded Bold"/>
              </a:rPr>
              <a:t>Sintaks For</a:t>
            </a:r>
          </a:p>
        </p:txBody>
      </p:sp>
      <p:sp>
        <p:nvSpPr>
          <p:cNvPr name="TextBox 12" id="12"/>
          <p:cNvSpPr txBox="true"/>
          <p:nvPr/>
        </p:nvSpPr>
        <p:spPr>
          <a:xfrm rot="0">
            <a:off x="1896748" y="4297848"/>
            <a:ext cx="13931471" cy="4803775"/>
          </a:xfrm>
          <a:prstGeom prst="rect">
            <a:avLst/>
          </a:prstGeom>
        </p:spPr>
        <p:txBody>
          <a:bodyPr anchor="t" rtlCol="false" tIns="0" lIns="0" bIns="0" rIns="0">
            <a:spAutoFit/>
          </a:bodyPr>
          <a:lstStyle/>
          <a:p>
            <a:pPr algn="just">
              <a:lnSpc>
                <a:spcPts val="3499"/>
              </a:lnSpc>
            </a:pPr>
            <a:r>
              <a:rPr lang="en-US" sz="2499">
                <a:solidFill>
                  <a:srgbClr val="FFFFFF"/>
                </a:solidFill>
                <a:latin typeface="TT Supermolot Neue Expanded"/>
                <a:ea typeface="TT Supermolot Neue Expanded"/>
                <a:cs typeface="TT Supermolot Neue Expanded"/>
                <a:sym typeface="TT Supermolot Neue Expanded"/>
              </a:rPr>
              <a:t>Jadi, ada 3 bagian penting.</a:t>
            </a:r>
          </a:p>
          <a:p>
            <a:pPr algn="just" marL="539749" indent="-269875" lvl="1">
              <a:lnSpc>
                <a:spcPts val="3499"/>
              </a:lnSpc>
              <a:buAutoNum type="arabicPeriod" startAt="1"/>
            </a:pPr>
            <a:r>
              <a:rPr lang="en-US" sz="2499">
                <a:solidFill>
                  <a:srgbClr val="FFFFFF"/>
                </a:solidFill>
                <a:latin typeface="TT Supermolot Neue Expanded"/>
                <a:ea typeface="TT Supermolot Neue Expanded"/>
                <a:cs typeface="TT Supermolot Neue Expanded"/>
                <a:sym typeface="TT Supermolot Neue Expanded"/>
              </a:rPr>
              <a:t>sequence: adalah sebuah nilai yang bersifat iterable alias bisa diulang-ulang.</a:t>
            </a:r>
          </a:p>
          <a:p>
            <a:pPr algn="just" marL="539749" indent="-269875" lvl="1">
              <a:lnSpc>
                <a:spcPts val="3499"/>
              </a:lnSpc>
              <a:buAutoNum type="arabicPeriod" startAt="1"/>
            </a:pPr>
            <a:r>
              <a:rPr lang="en-US" sz="2499">
                <a:solidFill>
                  <a:srgbClr val="FFFFFF"/>
                </a:solidFill>
                <a:latin typeface="TT Supermolot Neue Expanded"/>
                <a:ea typeface="TT Supermolot Neue Expanded"/>
                <a:cs typeface="TT Supermolot Neue Expanded"/>
                <a:sym typeface="TT Supermolot Neue Expanded"/>
              </a:rPr>
              <a:t>Di antara tipe data yang bersifat sequence atau iterable adalah:</a:t>
            </a:r>
          </a:p>
          <a:p>
            <a:pPr algn="just" marL="1079499" indent="-359833" lvl="2">
              <a:lnSpc>
                <a:spcPts val="3499"/>
              </a:lnSpc>
              <a:buFont typeface="Arial"/>
              <a:buChar char="⚬"/>
            </a:pPr>
            <a:r>
              <a:rPr lang="en-US" sz="2499" u="sng">
                <a:solidFill>
                  <a:srgbClr val="FFFFFF"/>
                </a:solidFill>
                <a:latin typeface="TT Supermolot Neue Expanded"/>
                <a:ea typeface="TT Supermolot Neue Expanded"/>
                <a:cs typeface="TT Supermolot Neue Expanded"/>
                <a:sym typeface="TT Supermolot Neue Expanded"/>
                <a:hlinkClick r:id="rId8" tooltip="https://jagongoding.com/python/dasar/list/"/>
              </a:rPr>
              <a:t>list</a:t>
            </a:r>
          </a:p>
          <a:p>
            <a:pPr algn="just" marL="1079499" indent="-359833" lvl="2">
              <a:lnSpc>
                <a:spcPts val="3499"/>
              </a:lnSpc>
              <a:buFont typeface="Arial"/>
              <a:buChar char="⚬"/>
            </a:pPr>
            <a:r>
              <a:rPr lang="en-US" sz="2499" u="sng">
                <a:solidFill>
                  <a:srgbClr val="FFFFFF"/>
                </a:solidFill>
                <a:latin typeface="TT Supermolot Neue Expanded"/>
                <a:ea typeface="TT Supermolot Neue Expanded"/>
                <a:cs typeface="TT Supermolot Neue Expanded"/>
                <a:sym typeface="TT Supermolot Neue Expanded"/>
                <a:hlinkClick r:id="rId9" tooltip="https://jagongoding.com/python/dasar/tuple/"/>
              </a:rPr>
              <a:t>tuple</a:t>
            </a:r>
          </a:p>
          <a:p>
            <a:pPr algn="just" marL="1079499" indent="-359833" lvl="2">
              <a:lnSpc>
                <a:spcPts val="3499"/>
              </a:lnSpc>
              <a:buFont typeface="Arial"/>
              <a:buChar char="⚬"/>
            </a:pPr>
            <a:r>
              <a:rPr lang="en-US" sz="2499" u="sng">
                <a:solidFill>
                  <a:srgbClr val="FFFFFF"/>
                </a:solidFill>
                <a:latin typeface="TT Supermolot Neue Expanded"/>
                <a:ea typeface="TT Supermolot Neue Expanded"/>
                <a:cs typeface="TT Supermolot Neue Expanded"/>
                <a:sym typeface="TT Supermolot Neue Expanded"/>
                <a:hlinkClick r:id="rId10" tooltip="https://jagongoding.com/python/dasar/tipe-data-dan-variabel/#tipe-data-string-teks"/>
              </a:rPr>
              <a:t>string</a:t>
            </a:r>
          </a:p>
          <a:p>
            <a:pPr algn="just" marL="1079499" indent="-359833" lvl="2">
              <a:lnSpc>
                <a:spcPts val="3499"/>
              </a:lnSpc>
              <a:buFont typeface="Arial"/>
              <a:buChar char="⚬"/>
            </a:pPr>
            <a:r>
              <a:rPr lang="en-US" sz="2499">
                <a:solidFill>
                  <a:srgbClr val="FFFFFF"/>
                </a:solidFill>
                <a:latin typeface="TT Supermolot Neue Expanded"/>
                <a:ea typeface="TT Supermolot Neue Expanded"/>
                <a:cs typeface="TT Supermolot Neue Expanded"/>
                <a:sym typeface="TT Supermolot Neue Expanded"/>
              </a:rPr>
              <a:t>dan lain sebagainya</a:t>
            </a:r>
          </a:p>
          <a:p>
            <a:pPr algn="just" marL="539749" indent="-269875" lvl="1">
              <a:lnSpc>
                <a:spcPts val="3499"/>
              </a:lnSpc>
              <a:buAutoNum type="arabicPeriod" startAt="1"/>
            </a:pPr>
            <a:r>
              <a:rPr lang="en-US" sz="2499">
                <a:solidFill>
                  <a:srgbClr val="FFFFFF"/>
                </a:solidFill>
                <a:latin typeface="TT Supermolot Neue Expanded"/>
                <a:ea typeface="TT Supermolot Neue Expanded"/>
                <a:cs typeface="TT Supermolot Neue Expanded"/>
                <a:sym typeface="TT Supermolot Neue Expanded"/>
              </a:rPr>
              <a:t>nilai: adalah setiap item yang diekstrak dari sequence</a:t>
            </a:r>
          </a:p>
          <a:p>
            <a:pPr algn="just" marL="539749" indent="-269875" lvl="1">
              <a:lnSpc>
                <a:spcPts val="3499"/>
              </a:lnSpc>
              <a:buAutoNum type="arabicPeriod" startAt="1"/>
            </a:pPr>
            <a:r>
              <a:rPr lang="en-US" sz="2499">
                <a:solidFill>
                  <a:srgbClr val="FFFFFF"/>
                </a:solidFill>
                <a:latin typeface="TT Supermolot Neue Expanded"/>
                <a:ea typeface="TT Supermolot Neue Expanded"/>
                <a:cs typeface="TT Supermolot Neue Expanded"/>
                <a:sym typeface="TT Supermolot Neue Expanded"/>
              </a:rPr>
              <a:t>Blok kode: yaitu statemen-statemen atau perintah-perintah tertentu yang akan dieksekusi</a:t>
            </a:r>
            <a:r>
              <a:rPr lang="en-US" sz="2499">
                <a:solidFill>
                  <a:srgbClr val="FFFFFF"/>
                </a:solidFill>
                <a:latin typeface="TT Supermolot Neue Expanded"/>
                <a:ea typeface="TT Supermolot Neue Expanded"/>
                <a:cs typeface="TT Supermolot Neue Expanded"/>
                <a:sym typeface="TT Supermolot Neue Expanded"/>
              </a:rPr>
              <a:t> secara berulang.</a:t>
            </a:r>
          </a:p>
          <a:p>
            <a:pPr algn="just">
              <a:lnSpc>
                <a:spcPts val="3499"/>
              </a:lnSpc>
              <a:spcBef>
                <a:spcPct val="0"/>
              </a:spcBef>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395677" y="3554260"/>
            <a:ext cx="7769212" cy="3178479"/>
          </a:xfrm>
          <a:custGeom>
            <a:avLst/>
            <a:gdLst/>
            <a:ahLst/>
            <a:cxnLst/>
            <a:rect r="r" b="b" t="t" l="l"/>
            <a:pathLst>
              <a:path h="3178479" w="7769212">
                <a:moveTo>
                  <a:pt x="0" y="0"/>
                </a:moveTo>
                <a:lnTo>
                  <a:pt x="7769212" y="0"/>
                </a:lnTo>
                <a:lnTo>
                  <a:pt x="7769212" y="3178480"/>
                </a:lnTo>
                <a:lnTo>
                  <a:pt x="0" y="3178480"/>
                </a:lnTo>
                <a:lnTo>
                  <a:pt x="0" y="0"/>
                </a:lnTo>
                <a:close/>
              </a:path>
            </a:pathLst>
          </a:custGeom>
          <a:blipFill>
            <a:blip r:embed="rId7"/>
            <a:stretch>
              <a:fillRect l="0" t="0" r="-45462" b="0"/>
            </a:stretch>
          </a:blipFill>
        </p:spPr>
      </p:sp>
      <p:sp>
        <p:nvSpPr>
          <p:cNvPr name="Freeform 8" id="8"/>
          <p:cNvSpPr/>
          <p:nvPr/>
        </p:nvSpPr>
        <p:spPr>
          <a:xfrm flipH="false" flipV="false" rot="0">
            <a:off x="10719811" y="4141699"/>
            <a:ext cx="4953768" cy="3484603"/>
          </a:xfrm>
          <a:custGeom>
            <a:avLst/>
            <a:gdLst/>
            <a:ahLst/>
            <a:cxnLst/>
            <a:rect r="r" b="b" t="t" l="l"/>
            <a:pathLst>
              <a:path h="3484603" w="4953768">
                <a:moveTo>
                  <a:pt x="0" y="0"/>
                </a:moveTo>
                <a:lnTo>
                  <a:pt x="4953768" y="0"/>
                </a:lnTo>
                <a:lnTo>
                  <a:pt x="4953768" y="3484603"/>
                </a:lnTo>
                <a:lnTo>
                  <a:pt x="0" y="3484603"/>
                </a:lnTo>
                <a:lnTo>
                  <a:pt x="0" y="0"/>
                </a:lnTo>
                <a:close/>
              </a:path>
            </a:pathLst>
          </a:custGeom>
          <a:blipFill>
            <a:blip r:embed="rId8"/>
            <a:stretch>
              <a:fillRect l="0" t="0" r="-128134" b="-3376"/>
            </a:stretch>
          </a:blipFill>
        </p:spPr>
      </p:sp>
      <p:sp>
        <p:nvSpPr>
          <p:cNvPr name="TextBox 9" id="9"/>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0" id="10"/>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1" id="11"/>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2" id="12"/>
          <p:cNvSpPr txBox="true"/>
          <p:nvPr/>
        </p:nvSpPr>
        <p:spPr>
          <a:xfrm rot="0">
            <a:off x="2395677" y="3045743"/>
            <a:ext cx="1249835" cy="374826"/>
          </a:xfrm>
          <a:prstGeom prst="rect">
            <a:avLst/>
          </a:prstGeom>
        </p:spPr>
        <p:txBody>
          <a:bodyPr anchor="t" rtlCol="false" tIns="0" lIns="0" bIns="0" rIns="0">
            <a:spAutoFit/>
          </a:bodyPr>
          <a:lstStyle/>
          <a:p>
            <a:pPr algn="ctr" marL="0" indent="0" lvl="0">
              <a:lnSpc>
                <a:spcPts val="3056"/>
              </a:lnSpc>
              <a:spcBef>
                <a:spcPct val="0"/>
              </a:spcBef>
            </a:pPr>
            <a:r>
              <a:rPr lang="en-US" sz="2183">
                <a:solidFill>
                  <a:srgbClr val="FFFFFF"/>
                </a:solidFill>
                <a:latin typeface="TT Supermolot Neue Expanded"/>
                <a:ea typeface="TT Supermolot Neue Expanded"/>
                <a:cs typeface="TT Supermolot Neue Expanded"/>
                <a:sym typeface="TT Supermolot Neue Expanded"/>
              </a:rPr>
              <a:t>CODE</a:t>
            </a:r>
          </a:p>
        </p:txBody>
      </p:sp>
      <p:sp>
        <p:nvSpPr>
          <p:cNvPr name="TextBox 13" id="13"/>
          <p:cNvSpPr txBox="true"/>
          <p:nvPr/>
        </p:nvSpPr>
        <p:spPr>
          <a:xfrm rot="0">
            <a:off x="10719811" y="3708334"/>
            <a:ext cx="1249835" cy="374826"/>
          </a:xfrm>
          <a:prstGeom prst="rect">
            <a:avLst/>
          </a:prstGeom>
        </p:spPr>
        <p:txBody>
          <a:bodyPr anchor="t" rtlCol="false" tIns="0" lIns="0" bIns="0" rIns="0">
            <a:spAutoFit/>
          </a:bodyPr>
          <a:lstStyle/>
          <a:p>
            <a:pPr algn="ctr" marL="0" indent="0" lvl="0">
              <a:lnSpc>
                <a:spcPts val="3056"/>
              </a:lnSpc>
              <a:spcBef>
                <a:spcPct val="0"/>
              </a:spcBef>
            </a:pPr>
            <a:r>
              <a:rPr lang="en-US" sz="2183">
                <a:solidFill>
                  <a:srgbClr val="FFFFFF"/>
                </a:solidFill>
                <a:latin typeface="TT Supermolot Neue Expanded"/>
                <a:ea typeface="TT Supermolot Neue Expanded"/>
                <a:cs typeface="TT Supermolot Neue Expanded"/>
                <a:sym typeface="TT Supermolot Neue Expanded"/>
              </a:rPr>
              <a:t>OUTPUT</a:t>
            </a:r>
          </a:p>
        </p:txBody>
      </p:sp>
      <p:sp>
        <p:nvSpPr>
          <p:cNvPr name="TextBox 14" id="14"/>
          <p:cNvSpPr txBox="true"/>
          <p:nvPr/>
        </p:nvSpPr>
        <p:spPr>
          <a:xfrm rot="0">
            <a:off x="3196833" y="1814297"/>
            <a:ext cx="11894334" cy="688975"/>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TT Supermolot Neue Expanded Bold"/>
                <a:ea typeface="TT Supermolot Neue Expanded Bold"/>
                <a:cs typeface="TT Supermolot Neue Expanded Bold"/>
                <a:sym typeface="TT Supermolot Neue Expanded Bold"/>
              </a:rPr>
              <a:t>FOR DENGAN LIST</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486644" y="4287030"/>
            <a:ext cx="7927178" cy="2377109"/>
          </a:xfrm>
          <a:custGeom>
            <a:avLst/>
            <a:gdLst/>
            <a:ahLst/>
            <a:cxnLst/>
            <a:rect r="r" b="b" t="t" l="l"/>
            <a:pathLst>
              <a:path h="2377109" w="7927178">
                <a:moveTo>
                  <a:pt x="0" y="0"/>
                </a:moveTo>
                <a:lnTo>
                  <a:pt x="7927178" y="0"/>
                </a:lnTo>
                <a:lnTo>
                  <a:pt x="7927178" y="2377109"/>
                </a:lnTo>
                <a:lnTo>
                  <a:pt x="0" y="2377109"/>
                </a:lnTo>
                <a:lnTo>
                  <a:pt x="0" y="0"/>
                </a:lnTo>
                <a:close/>
              </a:path>
            </a:pathLst>
          </a:custGeom>
          <a:blipFill>
            <a:blip r:embed="rId7"/>
            <a:stretch>
              <a:fillRect l="0" t="0" r="-2368" b="-6380"/>
            </a:stretch>
          </a:blipFill>
        </p:spPr>
      </p:sp>
      <p:sp>
        <p:nvSpPr>
          <p:cNvPr name="Freeform 8" id="8"/>
          <p:cNvSpPr/>
          <p:nvPr/>
        </p:nvSpPr>
        <p:spPr>
          <a:xfrm flipH="false" flipV="false" rot="0">
            <a:off x="10810778" y="4993781"/>
            <a:ext cx="4990578" cy="3365290"/>
          </a:xfrm>
          <a:custGeom>
            <a:avLst/>
            <a:gdLst/>
            <a:ahLst/>
            <a:cxnLst/>
            <a:rect r="r" b="b" t="t" l="l"/>
            <a:pathLst>
              <a:path h="3365290" w="4990578">
                <a:moveTo>
                  <a:pt x="0" y="0"/>
                </a:moveTo>
                <a:lnTo>
                  <a:pt x="4990578" y="0"/>
                </a:lnTo>
                <a:lnTo>
                  <a:pt x="4990578" y="3365290"/>
                </a:lnTo>
                <a:lnTo>
                  <a:pt x="0" y="3365290"/>
                </a:lnTo>
                <a:lnTo>
                  <a:pt x="0" y="0"/>
                </a:lnTo>
                <a:close/>
              </a:path>
            </a:pathLst>
          </a:custGeom>
          <a:blipFill>
            <a:blip r:embed="rId8"/>
            <a:stretch>
              <a:fillRect l="0" t="0" r="-105911" b="0"/>
            </a:stretch>
          </a:blipFill>
        </p:spPr>
      </p:sp>
      <p:sp>
        <p:nvSpPr>
          <p:cNvPr name="TextBox 9" id="9"/>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0" id="10"/>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1" id="11"/>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2" id="12"/>
          <p:cNvSpPr txBox="true"/>
          <p:nvPr/>
        </p:nvSpPr>
        <p:spPr>
          <a:xfrm rot="0">
            <a:off x="2486644" y="3778512"/>
            <a:ext cx="1249835" cy="374826"/>
          </a:xfrm>
          <a:prstGeom prst="rect">
            <a:avLst/>
          </a:prstGeom>
        </p:spPr>
        <p:txBody>
          <a:bodyPr anchor="t" rtlCol="false" tIns="0" lIns="0" bIns="0" rIns="0">
            <a:spAutoFit/>
          </a:bodyPr>
          <a:lstStyle/>
          <a:p>
            <a:pPr algn="ctr" marL="0" indent="0" lvl="0">
              <a:lnSpc>
                <a:spcPts val="3056"/>
              </a:lnSpc>
              <a:spcBef>
                <a:spcPct val="0"/>
              </a:spcBef>
            </a:pPr>
            <a:r>
              <a:rPr lang="en-US" sz="2183">
                <a:solidFill>
                  <a:srgbClr val="FFFFFF"/>
                </a:solidFill>
                <a:latin typeface="TT Supermolot Neue Expanded"/>
                <a:ea typeface="TT Supermolot Neue Expanded"/>
                <a:cs typeface="TT Supermolot Neue Expanded"/>
                <a:sym typeface="TT Supermolot Neue Expanded"/>
              </a:rPr>
              <a:t>CODE</a:t>
            </a:r>
          </a:p>
        </p:txBody>
      </p:sp>
      <p:sp>
        <p:nvSpPr>
          <p:cNvPr name="TextBox 13" id="13"/>
          <p:cNvSpPr txBox="true"/>
          <p:nvPr/>
        </p:nvSpPr>
        <p:spPr>
          <a:xfrm rot="0">
            <a:off x="10810778" y="4441103"/>
            <a:ext cx="1249835" cy="374826"/>
          </a:xfrm>
          <a:prstGeom prst="rect">
            <a:avLst/>
          </a:prstGeom>
        </p:spPr>
        <p:txBody>
          <a:bodyPr anchor="t" rtlCol="false" tIns="0" lIns="0" bIns="0" rIns="0">
            <a:spAutoFit/>
          </a:bodyPr>
          <a:lstStyle/>
          <a:p>
            <a:pPr algn="ctr" marL="0" indent="0" lvl="0">
              <a:lnSpc>
                <a:spcPts val="3056"/>
              </a:lnSpc>
              <a:spcBef>
                <a:spcPct val="0"/>
              </a:spcBef>
            </a:pPr>
            <a:r>
              <a:rPr lang="en-US" sz="2183">
                <a:solidFill>
                  <a:srgbClr val="FFFFFF"/>
                </a:solidFill>
                <a:latin typeface="TT Supermolot Neue Expanded"/>
                <a:ea typeface="TT Supermolot Neue Expanded"/>
                <a:cs typeface="TT Supermolot Neue Expanded"/>
                <a:sym typeface="TT Supermolot Neue Expanded"/>
              </a:rPr>
              <a:t>OUTPUT</a:t>
            </a:r>
          </a:p>
        </p:txBody>
      </p:sp>
      <p:sp>
        <p:nvSpPr>
          <p:cNvPr name="TextBox 14" id="14"/>
          <p:cNvSpPr txBox="true"/>
          <p:nvPr/>
        </p:nvSpPr>
        <p:spPr>
          <a:xfrm rot="0">
            <a:off x="3196833" y="1814297"/>
            <a:ext cx="11894334" cy="688975"/>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TT Supermolot Neue Expanded Bold"/>
                <a:ea typeface="TT Supermolot Neue Expanded Bold"/>
                <a:cs typeface="TT Supermolot Neue Expanded Bold"/>
                <a:sym typeface="TT Supermolot Neue Expanded Bold"/>
              </a:rPr>
              <a:t>FOR DENGAN TUPLE</a:t>
            </a:r>
          </a:p>
        </p:txBody>
      </p:sp>
      <p:sp>
        <p:nvSpPr>
          <p:cNvPr name="TextBox 15" id="15"/>
          <p:cNvSpPr txBox="true"/>
          <p:nvPr/>
        </p:nvSpPr>
        <p:spPr>
          <a:xfrm rot="0">
            <a:off x="2989324" y="2708537"/>
            <a:ext cx="12261462" cy="860425"/>
          </a:xfrm>
          <a:prstGeom prst="rect">
            <a:avLst/>
          </a:prstGeom>
        </p:spPr>
        <p:txBody>
          <a:bodyPr anchor="t" rtlCol="false" tIns="0" lIns="0" bIns="0" rIns="0">
            <a:spAutoFit/>
          </a:bodyPr>
          <a:lstStyle/>
          <a:p>
            <a:pPr algn="just" marL="0" indent="0" lvl="0">
              <a:lnSpc>
                <a:spcPts val="3499"/>
              </a:lnSpc>
              <a:spcBef>
                <a:spcPct val="0"/>
              </a:spcBef>
            </a:pPr>
            <a:r>
              <a:rPr lang="en-US" sz="2499" u="sng">
                <a:solidFill>
                  <a:srgbClr val="FFFFFF"/>
                </a:solidFill>
                <a:latin typeface="TT Supermolot Neue Expanded"/>
                <a:ea typeface="TT Supermolot Neue Expanded"/>
                <a:cs typeface="TT Supermolot Neue Expanded"/>
                <a:sym typeface="TT Supermolot Neue Expanded"/>
                <a:hlinkClick r:id="rId9" tooltip="https://jagongoding.com/python/dasar/tuple/"/>
              </a:rPr>
              <a:t>Tuple</a:t>
            </a:r>
            <a:r>
              <a:rPr lang="en-US" sz="2499">
                <a:solidFill>
                  <a:srgbClr val="FFFFFF"/>
                </a:solidFill>
                <a:latin typeface="TT Supermolot Neue Expanded"/>
                <a:ea typeface="TT Supermolot Neue Expanded"/>
                <a:cs typeface="TT Supermolot Neue Expanded"/>
                <a:sym typeface="TT Supermolot Neue Expanded"/>
              </a:rPr>
              <a:t> adalah di antara </a:t>
            </a:r>
            <a:r>
              <a:rPr lang="en-US" sz="2499" u="sng">
                <a:solidFill>
                  <a:srgbClr val="FFFFFF"/>
                </a:solidFill>
                <a:latin typeface="TT Supermolot Neue Expanded"/>
                <a:ea typeface="TT Supermolot Neue Expanded"/>
                <a:cs typeface="TT Supermolot Neue Expanded"/>
                <a:sym typeface="TT Supermolot Neue Expanded"/>
                <a:hlinkClick r:id="rId10" tooltip="https://jagongoding.com/python/dasar/tipe-data-dan-variabel/"/>
              </a:rPr>
              <a:t>tipe data</a:t>
            </a:r>
            <a:r>
              <a:rPr lang="en-US" sz="2499">
                <a:solidFill>
                  <a:srgbClr val="FFFFFF"/>
                </a:solidFill>
                <a:latin typeface="TT Supermolot Neue Expanded"/>
                <a:ea typeface="TT Supermolot Neue Expanded"/>
                <a:cs typeface="TT Supermolot Neue Expanded"/>
                <a:sym typeface="TT Supermolot Neue Expanded"/>
              </a:rPr>
              <a:t> yang bersifat iterable, sehingga kita juga bisa memperlakukannya sebagai objek perulangan mengguankan for.</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486644" y="4410513"/>
            <a:ext cx="7927178" cy="2331120"/>
          </a:xfrm>
          <a:custGeom>
            <a:avLst/>
            <a:gdLst/>
            <a:ahLst/>
            <a:cxnLst/>
            <a:rect r="r" b="b" t="t" l="l"/>
            <a:pathLst>
              <a:path h="2331120" w="7927178">
                <a:moveTo>
                  <a:pt x="0" y="0"/>
                </a:moveTo>
                <a:lnTo>
                  <a:pt x="7927178" y="0"/>
                </a:lnTo>
                <a:lnTo>
                  <a:pt x="7927178" y="2331120"/>
                </a:lnTo>
                <a:lnTo>
                  <a:pt x="0" y="2331120"/>
                </a:lnTo>
                <a:lnTo>
                  <a:pt x="0" y="0"/>
                </a:lnTo>
                <a:close/>
              </a:path>
            </a:pathLst>
          </a:custGeom>
          <a:blipFill>
            <a:blip r:embed="rId7"/>
            <a:stretch>
              <a:fillRect l="0" t="0" r="-26970" b="0"/>
            </a:stretch>
          </a:blipFill>
        </p:spPr>
      </p:sp>
      <p:sp>
        <p:nvSpPr>
          <p:cNvPr name="Freeform 8" id="8"/>
          <p:cNvSpPr/>
          <p:nvPr/>
        </p:nvSpPr>
        <p:spPr>
          <a:xfrm flipH="false" flipV="false" rot="0">
            <a:off x="10810778" y="5073104"/>
            <a:ext cx="4367211" cy="3904170"/>
          </a:xfrm>
          <a:custGeom>
            <a:avLst/>
            <a:gdLst/>
            <a:ahLst/>
            <a:cxnLst/>
            <a:rect r="r" b="b" t="t" l="l"/>
            <a:pathLst>
              <a:path h="3904170" w="4367211">
                <a:moveTo>
                  <a:pt x="0" y="0"/>
                </a:moveTo>
                <a:lnTo>
                  <a:pt x="4367211" y="0"/>
                </a:lnTo>
                <a:lnTo>
                  <a:pt x="4367211" y="3904170"/>
                </a:lnTo>
                <a:lnTo>
                  <a:pt x="0" y="3904170"/>
                </a:lnTo>
                <a:lnTo>
                  <a:pt x="0" y="0"/>
                </a:lnTo>
                <a:close/>
              </a:path>
            </a:pathLst>
          </a:custGeom>
          <a:blipFill>
            <a:blip r:embed="rId8"/>
            <a:stretch>
              <a:fillRect l="0" t="0" r="-3080" b="0"/>
            </a:stretch>
          </a:blipFill>
        </p:spPr>
      </p:sp>
      <p:sp>
        <p:nvSpPr>
          <p:cNvPr name="TextBox 9" id="9"/>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0" id="10"/>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1" id="11"/>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2" id="12"/>
          <p:cNvSpPr txBox="true"/>
          <p:nvPr/>
        </p:nvSpPr>
        <p:spPr>
          <a:xfrm rot="0">
            <a:off x="2486644" y="3778512"/>
            <a:ext cx="1249835" cy="374826"/>
          </a:xfrm>
          <a:prstGeom prst="rect">
            <a:avLst/>
          </a:prstGeom>
        </p:spPr>
        <p:txBody>
          <a:bodyPr anchor="t" rtlCol="false" tIns="0" lIns="0" bIns="0" rIns="0">
            <a:spAutoFit/>
          </a:bodyPr>
          <a:lstStyle/>
          <a:p>
            <a:pPr algn="ctr" marL="0" indent="0" lvl="0">
              <a:lnSpc>
                <a:spcPts val="3056"/>
              </a:lnSpc>
              <a:spcBef>
                <a:spcPct val="0"/>
              </a:spcBef>
            </a:pPr>
            <a:r>
              <a:rPr lang="en-US" sz="2183">
                <a:solidFill>
                  <a:srgbClr val="FFFFFF"/>
                </a:solidFill>
                <a:latin typeface="TT Supermolot Neue Expanded"/>
                <a:ea typeface="TT Supermolot Neue Expanded"/>
                <a:cs typeface="TT Supermolot Neue Expanded"/>
                <a:sym typeface="TT Supermolot Neue Expanded"/>
              </a:rPr>
              <a:t>CODE</a:t>
            </a:r>
          </a:p>
        </p:txBody>
      </p:sp>
      <p:sp>
        <p:nvSpPr>
          <p:cNvPr name="TextBox 13" id="13"/>
          <p:cNvSpPr txBox="true"/>
          <p:nvPr/>
        </p:nvSpPr>
        <p:spPr>
          <a:xfrm rot="0">
            <a:off x="10810778" y="4441103"/>
            <a:ext cx="1249835" cy="374826"/>
          </a:xfrm>
          <a:prstGeom prst="rect">
            <a:avLst/>
          </a:prstGeom>
        </p:spPr>
        <p:txBody>
          <a:bodyPr anchor="t" rtlCol="false" tIns="0" lIns="0" bIns="0" rIns="0">
            <a:spAutoFit/>
          </a:bodyPr>
          <a:lstStyle/>
          <a:p>
            <a:pPr algn="ctr" marL="0" indent="0" lvl="0">
              <a:lnSpc>
                <a:spcPts val="3056"/>
              </a:lnSpc>
              <a:spcBef>
                <a:spcPct val="0"/>
              </a:spcBef>
            </a:pPr>
            <a:r>
              <a:rPr lang="en-US" sz="2183">
                <a:solidFill>
                  <a:srgbClr val="FFFFFF"/>
                </a:solidFill>
                <a:latin typeface="TT Supermolot Neue Expanded"/>
                <a:ea typeface="TT Supermolot Neue Expanded"/>
                <a:cs typeface="TT Supermolot Neue Expanded"/>
                <a:sym typeface="TT Supermolot Neue Expanded"/>
              </a:rPr>
              <a:t>OUTPUT</a:t>
            </a:r>
          </a:p>
        </p:txBody>
      </p:sp>
      <p:sp>
        <p:nvSpPr>
          <p:cNvPr name="TextBox 14" id="14"/>
          <p:cNvSpPr txBox="true"/>
          <p:nvPr/>
        </p:nvSpPr>
        <p:spPr>
          <a:xfrm rot="0">
            <a:off x="3196833" y="1814297"/>
            <a:ext cx="11894334" cy="688975"/>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TT Supermolot Neue Expanded Bold"/>
                <a:ea typeface="TT Supermolot Neue Expanded Bold"/>
                <a:cs typeface="TT Supermolot Neue Expanded Bold"/>
                <a:sym typeface="TT Supermolot Neue Expanded Bold"/>
              </a:rPr>
              <a:t>FOR DENGAN STRING</a:t>
            </a:r>
          </a:p>
        </p:txBody>
      </p:sp>
      <p:sp>
        <p:nvSpPr>
          <p:cNvPr name="TextBox 15" id="15"/>
          <p:cNvSpPr txBox="true"/>
          <p:nvPr/>
        </p:nvSpPr>
        <p:spPr>
          <a:xfrm rot="0">
            <a:off x="2989324" y="2708537"/>
            <a:ext cx="12261462" cy="860425"/>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FFFFFF"/>
                </a:solidFill>
                <a:latin typeface="TT Supermolot Neue Expanded"/>
                <a:ea typeface="TT Supermolot Neue Expanded"/>
                <a:cs typeface="TT Supermolot Neue Expanded"/>
                <a:sym typeface="TT Supermolot Neue Expanded"/>
                <a:hlinkClick r:id="rId9" tooltip="https://jagongoding.com/python/dasar/tipe-data-dan-variabel/#tipe-data-string-teks"/>
              </a:rPr>
              <a:t>String</a:t>
            </a:r>
            <a:r>
              <a:rPr lang="en-US" sz="2499">
                <a:solidFill>
                  <a:srgbClr val="FFFFFF"/>
                </a:solidFill>
                <a:latin typeface="TT Supermolot Neue Expanded"/>
                <a:ea typeface="TT Supermolot Neue Expanded"/>
                <a:cs typeface="TT Supermolot Neue Expanded"/>
                <a:sym typeface="TT Supermolot Neue Expanded"/>
                <a:hlinkClick r:id="rId10" tooltip="https://jagongoding.com/python/dasar/tuple/"/>
              </a:rPr>
              <a:t> pun demikian, bersifat iterable, sehingga bisa kita jadikan objek perulangan.</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TextBox 3" id="3"/>
          <p:cNvSpPr txBox="true"/>
          <p:nvPr/>
        </p:nvSpPr>
        <p:spPr>
          <a:xfrm rot="0">
            <a:off x="3356452" y="1662083"/>
            <a:ext cx="11894334" cy="689012"/>
          </a:xfrm>
          <a:prstGeom prst="rect">
            <a:avLst/>
          </a:prstGeom>
        </p:spPr>
        <p:txBody>
          <a:bodyPr anchor="t" rtlCol="false" tIns="0" lIns="0" bIns="0" rIns="0">
            <a:spAutoFit/>
          </a:bodyPr>
          <a:lstStyle/>
          <a:p>
            <a:pPr algn="ctr" marL="0" indent="0" lvl="0">
              <a:lnSpc>
                <a:spcPts val="5599"/>
              </a:lnSpc>
              <a:spcBef>
                <a:spcPct val="0"/>
              </a:spcBef>
            </a:pPr>
            <a:r>
              <a:rPr lang="en-US" b="true" sz="3999">
                <a:solidFill>
                  <a:srgbClr val="FFFFFF"/>
                </a:solidFill>
                <a:latin typeface="TT Supermolot Neue Expanded Bold"/>
                <a:ea typeface="TT Supermolot Neue Expanded Bold"/>
                <a:cs typeface="TT Supermolot Neue Expanded Bold"/>
                <a:sym typeface="TT Supermolot Neue Expanded Bold"/>
              </a:rPr>
              <a:t>9. WHILE</a:t>
            </a:r>
          </a:p>
        </p:txBody>
      </p:sp>
      <p:sp>
        <p:nvSpPr>
          <p:cNvPr name="TextBox 4" id="4"/>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5" id="5"/>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6" id="6"/>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Freeform 7" id="7"/>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3072985" y="2997173"/>
            <a:ext cx="12646819" cy="5334000"/>
          </a:xfrm>
          <a:prstGeom prst="rect">
            <a:avLst/>
          </a:prstGeom>
        </p:spPr>
        <p:txBody>
          <a:bodyPr anchor="t" rtlCol="false" tIns="0" lIns="0" bIns="0" rIns="0">
            <a:spAutoFit/>
          </a:bodyPr>
          <a:lstStyle/>
          <a:p>
            <a:pPr algn="just">
              <a:lnSpc>
                <a:spcPts val="4200"/>
              </a:lnSpc>
            </a:pPr>
            <a:r>
              <a:rPr lang="en-US" sz="3000">
                <a:solidFill>
                  <a:srgbClr val="FFFFFF"/>
                </a:solidFill>
                <a:latin typeface="TT Supermolot Neue Expanded"/>
                <a:ea typeface="TT Supermolot Neue Expanded"/>
                <a:cs typeface="TT Supermolot Neue Expanded"/>
                <a:sym typeface="TT Supermolot Neue Expanded"/>
              </a:rPr>
              <a:t>Perulangan </a:t>
            </a:r>
            <a:r>
              <a:rPr lang="en-US" sz="3000" b="true">
                <a:solidFill>
                  <a:srgbClr val="FFFFFF"/>
                </a:solidFill>
                <a:latin typeface="TT Supermolot Neue Expanded Bold"/>
                <a:ea typeface="TT Supermolot Neue Expanded Bold"/>
                <a:cs typeface="TT Supermolot Neue Expanded Bold"/>
                <a:sym typeface="TT Supermolot Neue Expanded Bold"/>
              </a:rPr>
              <a:t>while</a:t>
            </a:r>
            <a:r>
              <a:rPr lang="en-US" sz="3000">
                <a:solidFill>
                  <a:srgbClr val="FFFFFF"/>
                </a:solidFill>
                <a:latin typeface="TT Supermolot Neue Expanded"/>
                <a:ea typeface="TT Supermolot Neue Expanded"/>
                <a:cs typeface="TT Supermolot Neue Expanded"/>
                <a:sym typeface="TT Supermolot Neue Expanded"/>
              </a:rPr>
              <a:t> pada python adalah proses pengulangan suatu blok kode program selama sebuah kondisi terpenuhi.</a:t>
            </a:r>
          </a:p>
          <a:p>
            <a:pPr algn="just">
              <a:lnSpc>
                <a:spcPts val="4200"/>
              </a:lnSpc>
            </a:pPr>
            <a:r>
              <a:rPr lang="en-US" sz="3000">
                <a:solidFill>
                  <a:srgbClr val="FFFFFF"/>
                </a:solidFill>
                <a:latin typeface="TT Supermolot Neue Expanded"/>
                <a:ea typeface="TT Supermolot Neue Expanded"/>
                <a:cs typeface="TT Supermolot Neue Expanded"/>
                <a:sym typeface="TT Supermolot Neue Expanded"/>
              </a:rPr>
              <a:t>Singkatnya, perulangan </a:t>
            </a:r>
            <a:r>
              <a:rPr lang="en-US" sz="3000" b="true">
                <a:solidFill>
                  <a:srgbClr val="FFFFFF"/>
                </a:solidFill>
                <a:latin typeface="TT Supermolot Neue Expanded Bold"/>
                <a:ea typeface="TT Supermolot Neue Expanded Bold"/>
                <a:cs typeface="TT Supermolot Neue Expanded Bold"/>
                <a:sym typeface="TT Supermolot Neue Expanded Bold"/>
              </a:rPr>
              <a:t>while</a:t>
            </a:r>
            <a:r>
              <a:rPr lang="en-US" sz="3000">
                <a:solidFill>
                  <a:srgbClr val="FFFFFF"/>
                </a:solidFill>
                <a:latin typeface="TT Supermolot Neue Expanded"/>
                <a:ea typeface="TT Supermolot Neue Expanded"/>
                <a:cs typeface="TT Supermolot Neue Expanded"/>
                <a:sym typeface="TT Supermolot Neue Expanded"/>
              </a:rPr>
              <a:t> adalah perulangan yang bersifat indefinite alias tidak pasti, atau bahkan tidak terbatas.</a:t>
            </a:r>
          </a:p>
          <a:p>
            <a:pPr algn="just">
              <a:lnSpc>
                <a:spcPts val="4200"/>
              </a:lnSpc>
            </a:pPr>
          </a:p>
          <a:p>
            <a:pPr algn="just" marL="0" indent="0" lvl="0">
              <a:lnSpc>
                <a:spcPts val="4200"/>
              </a:lnSpc>
              <a:spcBef>
                <a:spcPct val="0"/>
              </a:spcBef>
            </a:pPr>
            <a:r>
              <a:rPr lang="en-US" sz="3000">
                <a:solidFill>
                  <a:srgbClr val="FFFFFF"/>
                </a:solidFill>
                <a:latin typeface="TT Supermolot Neue Expanded"/>
                <a:ea typeface="TT Supermolot Neue Expanded"/>
                <a:cs typeface="TT Supermolot Neue Expanded"/>
                <a:sym typeface="TT Supermolot Neue Expanded"/>
              </a:rPr>
              <a:t>Sebuah blok kode akan dilakukan terus-menerus selama suatu kondisi terpenuhi. Jika suatu kondisi ternyata tidak terpenuhi pada iterasi ke 10, maka perulangan akan berhenti. Jika kondisi yang sama pada saat yang berbeda ternyata berhenti pada iterasi ke 100, maka perulangan akan berhenti pada jumlah tersebut.</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74566" y="2262776"/>
            <a:ext cx="7146252" cy="5906529"/>
          </a:xfrm>
          <a:custGeom>
            <a:avLst/>
            <a:gdLst/>
            <a:ahLst/>
            <a:cxnLst/>
            <a:rect r="r" b="b" t="t" l="l"/>
            <a:pathLst>
              <a:path h="5906529" w="7146252">
                <a:moveTo>
                  <a:pt x="0" y="0"/>
                </a:moveTo>
                <a:lnTo>
                  <a:pt x="7146252" y="0"/>
                </a:lnTo>
                <a:lnTo>
                  <a:pt x="7146252" y="5906529"/>
                </a:lnTo>
                <a:lnTo>
                  <a:pt x="0" y="5906529"/>
                </a:lnTo>
                <a:lnTo>
                  <a:pt x="0" y="0"/>
                </a:lnTo>
                <a:close/>
              </a:path>
            </a:pathLst>
          </a:custGeom>
          <a:blipFill>
            <a:blip r:embed="rId7"/>
            <a:stretch>
              <a:fillRect l="0" t="0" r="-64214" b="-1543"/>
            </a:stretch>
          </a:blipFill>
        </p:spPr>
      </p:sp>
      <p:sp>
        <p:nvSpPr>
          <p:cNvPr name="Freeform 8" id="8"/>
          <p:cNvSpPr/>
          <p:nvPr/>
        </p:nvSpPr>
        <p:spPr>
          <a:xfrm flipH="false" flipV="false" rot="0">
            <a:off x="9382077" y="2262776"/>
            <a:ext cx="6878268" cy="3723867"/>
          </a:xfrm>
          <a:custGeom>
            <a:avLst/>
            <a:gdLst/>
            <a:ahLst/>
            <a:cxnLst/>
            <a:rect r="r" b="b" t="t" l="l"/>
            <a:pathLst>
              <a:path h="3723867" w="6878268">
                <a:moveTo>
                  <a:pt x="0" y="0"/>
                </a:moveTo>
                <a:lnTo>
                  <a:pt x="6878268" y="0"/>
                </a:lnTo>
                <a:lnTo>
                  <a:pt x="6878268" y="3723866"/>
                </a:lnTo>
                <a:lnTo>
                  <a:pt x="0" y="3723866"/>
                </a:lnTo>
                <a:lnTo>
                  <a:pt x="0" y="0"/>
                </a:lnTo>
                <a:close/>
              </a:path>
            </a:pathLst>
          </a:custGeom>
          <a:blipFill>
            <a:blip r:embed="rId8"/>
            <a:stretch>
              <a:fillRect l="0" t="0" r="-70692" b="0"/>
            </a:stretch>
          </a:blipFill>
        </p:spPr>
      </p:sp>
      <p:sp>
        <p:nvSpPr>
          <p:cNvPr name="Freeform 9" id="9"/>
          <p:cNvSpPr/>
          <p:nvPr/>
        </p:nvSpPr>
        <p:spPr>
          <a:xfrm flipH="false" flipV="false" rot="0">
            <a:off x="9367548" y="6304238"/>
            <a:ext cx="6892797" cy="1865067"/>
          </a:xfrm>
          <a:custGeom>
            <a:avLst/>
            <a:gdLst/>
            <a:ahLst/>
            <a:cxnLst/>
            <a:rect r="r" b="b" t="t" l="l"/>
            <a:pathLst>
              <a:path h="1865067" w="6892797">
                <a:moveTo>
                  <a:pt x="0" y="0"/>
                </a:moveTo>
                <a:lnTo>
                  <a:pt x="6892797" y="0"/>
                </a:lnTo>
                <a:lnTo>
                  <a:pt x="6892797" y="1865067"/>
                </a:lnTo>
                <a:lnTo>
                  <a:pt x="0" y="1865067"/>
                </a:lnTo>
                <a:lnTo>
                  <a:pt x="0" y="0"/>
                </a:lnTo>
                <a:close/>
              </a:path>
            </a:pathLst>
          </a:custGeom>
          <a:blipFill>
            <a:blip r:embed="rId9"/>
            <a:stretch>
              <a:fillRect l="0" t="0" r="-70412" b="0"/>
            </a:stretch>
          </a:blipFill>
        </p:spPr>
      </p:sp>
      <p:sp>
        <p:nvSpPr>
          <p:cNvPr name="TextBox 10" id="10"/>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1" id="11"/>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2" id="12"/>
          <p:cNvSpPr txBox="true"/>
          <p:nvPr/>
        </p:nvSpPr>
        <p:spPr>
          <a:xfrm rot="0">
            <a:off x="1801121" y="1511123"/>
            <a:ext cx="1431081" cy="422275"/>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FFFFFF"/>
                </a:solidFill>
                <a:latin typeface="TT Supermolot Neue Expanded"/>
                <a:ea typeface="TT Supermolot Neue Expanded"/>
                <a:cs typeface="TT Supermolot Neue Expanded"/>
                <a:sym typeface="TT Supermolot Neue Expanded"/>
              </a:rPr>
              <a:t>CODE</a:t>
            </a:r>
          </a:p>
        </p:txBody>
      </p:sp>
      <p:sp>
        <p:nvSpPr>
          <p:cNvPr name="TextBox 13" id="13"/>
          <p:cNvSpPr txBox="true"/>
          <p:nvPr/>
        </p:nvSpPr>
        <p:spPr>
          <a:xfrm rot="0">
            <a:off x="9731564" y="1511123"/>
            <a:ext cx="1431081" cy="860425"/>
          </a:xfrm>
          <a:prstGeom prst="rect">
            <a:avLst/>
          </a:prstGeom>
        </p:spPr>
        <p:txBody>
          <a:bodyPr anchor="t" rtlCol="false" tIns="0" lIns="0" bIns="0" rIns="0">
            <a:spAutoFit/>
          </a:bodyPr>
          <a:lstStyle/>
          <a:p>
            <a:pPr algn="ctr">
              <a:lnSpc>
                <a:spcPts val="3499"/>
              </a:lnSpc>
            </a:pPr>
            <a:r>
              <a:rPr lang="en-US" sz="2499">
                <a:solidFill>
                  <a:srgbClr val="FFFFFF"/>
                </a:solidFill>
                <a:latin typeface="TT Supermolot Neue Expanded"/>
                <a:ea typeface="TT Supermolot Neue Expanded"/>
                <a:cs typeface="TT Supermolot Neue Expanded"/>
                <a:sym typeface="TT Supermolot Neue Expanded"/>
              </a:rPr>
              <a:t>OUTPUT</a:t>
            </a:r>
          </a:p>
          <a:p>
            <a:pPr algn="ctr" marL="0" indent="0" lvl="0">
              <a:lnSpc>
                <a:spcPts val="3499"/>
              </a:lnSpc>
              <a:spcBef>
                <a:spcPct val="0"/>
              </a:spcBef>
            </a:pPr>
          </a:p>
        </p:txBody>
      </p:sp>
      <p:sp>
        <p:nvSpPr>
          <p:cNvPr name="TextBox 14" id="14"/>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5" id="15"/>
          <p:cNvSpPr txBox="true"/>
          <p:nvPr/>
        </p:nvSpPr>
        <p:spPr>
          <a:xfrm rot="0">
            <a:off x="3566757" y="8804275"/>
            <a:ext cx="12261462" cy="860425"/>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FFFFFF"/>
                </a:solidFill>
                <a:latin typeface="TT Supermolot Neue Expanded"/>
                <a:ea typeface="TT Supermolot Neue Expanded"/>
                <a:cs typeface="TT Supermolot Neue Expanded"/>
                <a:sym typeface="TT Supermolot Neue Expanded"/>
              </a:rPr>
              <a:t>Tugasnya: yaitu untuk mendefinisikan suatu tugas yang akan dieksekusi ketika perulangan telah </a:t>
            </a:r>
            <a:r>
              <a:rPr lang="en-US" b="true" sz="2499">
                <a:solidFill>
                  <a:srgbClr val="FFFFFF"/>
                </a:solidFill>
                <a:latin typeface="TT Supermolot Neue Expanded Bold"/>
                <a:ea typeface="TT Supermolot Neue Expanded Bold"/>
                <a:cs typeface="TT Supermolot Neue Expanded Bold"/>
                <a:sym typeface="TT Supermolot Neue Expanded Bold"/>
              </a:rPr>
              <a:t>selesai secara natural</a:t>
            </a:r>
            <a:r>
              <a:rPr lang="en-US" sz="2499">
                <a:solidFill>
                  <a:srgbClr val="FFFFFF"/>
                </a:solidFill>
                <a:latin typeface="TT Supermolot Neue Expanded"/>
                <a:ea typeface="TT Supermolot Neue Expanded"/>
                <a:cs typeface="TT Supermolot Neue Expanded"/>
                <a:sym typeface="TT Supermolot Neue Expanded"/>
              </a:rPr>
              <a:t> tanpa dihentikan secara paksa.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959976" y="5116568"/>
            <a:ext cx="5719458" cy="3633839"/>
          </a:xfrm>
          <a:custGeom>
            <a:avLst/>
            <a:gdLst/>
            <a:ahLst/>
            <a:cxnLst/>
            <a:rect r="r" b="b" t="t" l="l"/>
            <a:pathLst>
              <a:path h="3633839" w="5719458">
                <a:moveTo>
                  <a:pt x="0" y="0"/>
                </a:moveTo>
                <a:lnTo>
                  <a:pt x="5719458" y="0"/>
                </a:lnTo>
                <a:lnTo>
                  <a:pt x="5719458" y="3633839"/>
                </a:lnTo>
                <a:lnTo>
                  <a:pt x="0" y="3633839"/>
                </a:lnTo>
                <a:lnTo>
                  <a:pt x="0" y="0"/>
                </a:lnTo>
                <a:close/>
              </a:path>
            </a:pathLst>
          </a:custGeom>
          <a:blipFill>
            <a:blip r:embed="rId7"/>
            <a:stretch>
              <a:fillRect l="0" t="0" r="0" b="0"/>
            </a:stretch>
          </a:blipFill>
        </p:spPr>
      </p:sp>
      <p:sp>
        <p:nvSpPr>
          <p:cNvPr name="TextBox 8" id="8"/>
          <p:cNvSpPr txBox="true"/>
          <p:nvPr/>
        </p:nvSpPr>
        <p:spPr>
          <a:xfrm rot="0">
            <a:off x="4185914" y="1553869"/>
            <a:ext cx="9916172" cy="771525"/>
          </a:xfrm>
          <a:prstGeom prst="rect">
            <a:avLst/>
          </a:prstGeom>
        </p:spPr>
        <p:txBody>
          <a:bodyPr anchor="t" rtlCol="false" tIns="0" lIns="0" bIns="0" rIns="0">
            <a:spAutoFit/>
          </a:bodyPr>
          <a:lstStyle/>
          <a:p>
            <a:pPr algn="ctr" marL="0" indent="0" lvl="0">
              <a:lnSpc>
                <a:spcPts val="6299"/>
              </a:lnSpc>
              <a:spcBef>
                <a:spcPct val="0"/>
              </a:spcBef>
            </a:pPr>
            <a:r>
              <a:rPr lang="en-US" b="true" sz="4500">
                <a:solidFill>
                  <a:srgbClr val="FFFFFF"/>
                </a:solidFill>
                <a:latin typeface="TT Supermolot Neue Expanded Bold"/>
                <a:ea typeface="TT Supermolot Neue Expanded Bold"/>
                <a:cs typeface="TT Supermolot Neue Expanded Bold"/>
                <a:sym typeface="TT Supermolot Neue Expanded Bold"/>
              </a:rPr>
              <a:t>APA KELEBIHAN PHYTON?</a:t>
            </a:r>
          </a:p>
        </p:txBody>
      </p:sp>
      <p:sp>
        <p:nvSpPr>
          <p:cNvPr name="TextBox 9" id="9"/>
          <p:cNvSpPr txBox="true"/>
          <p:nvPr/>
        </p:nvSpPr>
        <p:spPr>
          <a:xfrm rot="0">
            <a:off x="1698510" y="3607972"/>
            <a:ext cx="10011468" cy="514351"/>
          </a:xfrm>
          <a:prstGeom prst="rect">
            <a:avLst/>
          </a:prstGeom>
        </p:spPr>
        <p:txBody>
          <a:bodyPr anchor="t" rtlCol="false" tIns="0" lIns="0" bIns="0" rIns="0">
            <a:spAutoFit/>
          </a:bodyPr>
          <a:lstStyle/>
          <a:p>
            <a:pPr algn="l">
              <a:lnSpc>
                <a:spcPts val="4199"/>
              </a:lnSpc>
            </a:pPr>
            <a:r>
              <a:rPr lang="en-US" b="true" sz="2999">
                <a:solidFill>
                  <a:srgbClr val="FFFFFF"/>
                </a:solidFill>
                <a:latin typeface="TT Supermolot Neue Expanded Bold"/>
                <a:ea typeface="TT Supermolot Neue Expanded Bold"/>
                <a:cs typeface="TT Supermolot Neue Expanded Bold"/>
                <a:sym typeface="TT Supermolot Neue Expanded Bold"/>
              </a:rPr>
              <a:t>2. Python adalah Bahasa yang Mudah Dipelajari</a:t>
            </a:r>
          </a:p>
        </p:txBody>
      </p:sp>
      <p:sp>
        <p:nvSpPr>
          <p:cNvPr name="TextBox 10" id="10"/>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1" id="11"/>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2" id="12"/>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3" id="13"/>
          <p:cNvSpPr txBox="true"/>
          <p:nvPr/>
        </p:nvSpPr>
        <p:spPr>
          <a:xfrm rot="0">
            <a:off x="1698510" y="5438639"/>
            <a:ext cx="7756449" cy="3051279"/>
          </a:xfrm>
          <a:prstGeom prst="rect">
            <a:avLst/>
          </a:prstGeom>
        </p:spPr>
        <p:txBody>
          <a:bodyPr anchor="t" rtlCol="false" tIns="0" lIns="0" bIns="0" rIns="0">
            <a:spAutoFit/>
          </a:bodyPr>
          <a:lstStyle/>
          <a:p>
            <a:pPr algn="ctr" marL="0" indent="0" lvl="0">
              <a:lnSpc>
                <a:spcPts val="3494"/>
              </a:lnSpc>
              <a:spcBef>
                <a:spcPct val="0"/>
              </a:spcBef>
            </a:pPr>
            <a:r>
              <a:rPr lang="en-US" sz="2495">
                <a:solidFill>
                  <a:srgbClr val="FFFFFF"/>
                </a:solidFill>
                <a:latin typeface="TT Supermolot Neue Expanded"/>
                <a:ea typeface="TT Supermolot Neue Expanded"/>
                <a:cs typeface="TT Supermolot Neue Expanded"/>
                <a:sym typeface="TT Supermolot Neue Expanded"/>
              </a:rPr>
              <a:t>Sebagai salah satu bahasa pemrograman termudah untuk dipelajari, Python menggunakan sintaksis sederhana dengan banyak kata kunci dalam bahasa Inggris. Python dirancang menjadi bahasa yang ringkas dan mudah dibaca, sehingga lebih user-friendly dibanding bahasa lain seperti C++ dan Java.</a:t>
            </a:r>
          </a:p>
        </p:txBody>
      </p:sp>
      <p:sp>
        <p:nvSpPr>
          <p:cNvPr name="TextBox 14" id="14"/>
          <p:cNvSpPr txBox="true"/>
          <p:nvPr/>
        </p:nvSpPr>
        <p:spPr>
          <a:xfrm rot="0">
            <a:off x="10917526" y="4639144"/>
            <a:ext cx="5626234" cy="358775"/>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Contoh sintax bahasa lain:</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608091" y="2455677"/>
            <a:ext cx="7177192" cy="540386"/>
          </a:xfrm>
          <a:prstGeom prst="rect">
            <a:avLst/>
          </a:prstGeom>
        </p:spPr>
        <p:txBody>
          <a:bodyPr anchor="t" rtlCol="false" tIns="0" lIns="0" bIns="0" rIns="0">
            <a:spAutoFit/>
          </a:bodyPr>
          <a:lstStyle/>
          <a:p>
            <a:pPr algn="l" marL="0" indent="0" lvl="0">
              <a:lnSpc>
                <a:spcPts val="4339"/>
              </a:lnSpc>
              <a:spcBef>
                <a:spcPct val="0"/>
              </a:spcBef>
            </a:pPr>
            <a:r>
              <a:rPr lang="en-US" b="true" sz="3099">
                <a:solidFill>
                  <a:srgbClr val="FFFFFF"/>
                </a:solidFill>
                <a:latin typeface="TT Supermolot Neue Expanded Bold"/>
                <a:ea typeface="TT Supermolot Neue Expanded Bold"/>
                <a:cs typeface="TT Supermolot Neue Expanded Bold"/>
                <a:sym typeface="TT Supermolot Neue Expanded Bold"/>
              </a:rPr>
              <a:t>KAPAN MENGGUNAKAN WHILE?</a:t>
            </a:r>
          </a:p>
        </p:txBody>
      </p:sp>
      <p:sp>
        <p:nvSpPr>
          <p:cNvPr name="TextBox 8" id="8"/>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9" id="9"/>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0" id="10"/>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1" id="11"/>
          <p:cNvSpPr txBox="true"/>
          <p:nvPr/>
        </p:nvSpPr>
        <p:spPr>
          <a:xfrm rot="0">
            <a:off x="3104648" y="3238500"/>
            <a:ext cx="11430598" cy="3733800"/>
          </a:xfrm>
          <a:prstGeom prst="rect">
            <a:avLst/>
          </a:prstGeom>
        </p:spPr>
        <p:txBody>
          <a:bodyPr anchor="t" rtlCol="false" tIns="0" lIns="0" bIns="0" rIns="0">
            <a:spAutoFit/>
          </a:bodyPr>
          <a:lstStyle/>
          <a:p>
            <a:pPr algn="just">
              <a:lnSpc>
                <a:spcPts val="4200"/>
              </a:lnSpc>
            </a:pPr>
          </a:p>
          <a:p>
            <a:pPr algn="just" marL="647700" indent="-323850" lvl="1">
              <a:lnSpc>
                <a:spcPts val="4200"/>
              </a:lnSpc>
              <a:buFont typeface="Arial"/>
              <a:buChar char="•"/>
            </a:pPr>
            <a:r>
              <a:rPr lang="en-US" b="true" sz="3000">
                <a:solidFill>
                  <a:srgbClr val="FFFFFF"/>
                </a:solidFill>
                <a:latin typeface="TT Supermolot Neue Expanded Bold"/>
                <a:ea typeface="TT Supermolot Neue Expanded Bold"/>
                <a:cs typeface="TT Supermolot Neue Expanded Bold"/>
                <a:sym typeface="TT Supermolot Neue Expanded Bold"/>
              </a:rPr>
              <a:t>Perulangan yang tidak diketahui jumlahnya:</a:t>
            </a:r>
            <a:r>
              <a:rPr lang="en-US" sz="3000">
                <a:solidFill>
                  <a:srgbClr val="FFFFFF"/>
                </a:solidFill>
                <a:latin typeface="TT Supermolot Neue Expanded"/>
                <a:ea typeface="TT Supermolot Neue Expanded"/>
                <a:cs typeface="TT Supermolot Neue Expanded"/>
                <a:sym typeface="TT Supermolot Neue Expanded"/>
              </a:rPr>
              <a:t> Ketika kamu tidak tah</a:t>
            </a:r>
            <a:r>
              <a:rPr lang="en-US" sz="3000">
                <a:solidFill>
                  <a:srgbClr val="FFFFFF"/>
                </a:solidFill>
                <a:latin typeface="TT Supermolot Neue Expanded"/>
                <a:ea typeface="TT Supermolot Neue Expanded"/>
                <a:cs typeface="TT Supermolot Neue Expanded"/>
                <a:sym typeface="TT Supermolot Neue Expanded"/>
              </a:rPr>
              <a:t>u pasti berapa kali sebuah blok kode harus diulang, while sangat berguna.</a:t>
            </a:r>
          </a:p>
          <a:p>
            <a:pPr algn="just" marL="647700" indent="-323850" lvl="1">
              <a:lnSpc>
                <a:spcPts val="4200"/>
              </a:lnSpc>
              <a:buFont typeface="Arial"/>
              <a:buChar char="•"/>
            </a:pPr>
            <a:r>
              <a:rPr lang="en-US" b="true" sz="3000">
                <a:solidFill>
                  <a:srgbClr val="FFFFFF"/>
                </a:solidFill>
                <a:latin typeface="TT Supermolot Neue Expanded Bold"/>
                <a:ea typeface="TT Supermolot Neue Expanded Bold"/>
                <a:cs typeface="TT Supermolot Neue Expanded Bold"/>
                <a:sym typeface="TT Supermolot Neue Expanded Bold"/>
              </a:rPr>
              <a:t>M</a:t>
            </a:r>
            <a:r>
              <a:rPr lang="en-US" b="true" sz="3000">
                <a:solidFill>
                  <a:srgbClr val="FFFFFF"/>
                </a:solidFill>
                <a:latin typeface="TT Supermolot Neue Expanded Bold"/>
                <a:ea typeface="TT Supermolot Neue Expanded Bold"/>
                <a:cs typeface="TT Supermolot Neue Expanded Bold"/>
                <a:sym typeface="TT Supermolot Neue Expanded Bold"/>
              </a:rPr>
              <a:t>engulang hingga kondisi tertentu terpenuhi:</a:t>
            </a:r>
            <a:r>
              <a:rPr lang="en-US" sz="3000">
                <a:solidFill>
                  <a:srgbClr val="FFFFFF"/>
                </a:solidFill>
                <a:latin typeface="TT Supermolot Neue Expanded"/>
                <a:ea typeface="TT Supermolot Neue Expanded"/>
                <a:cs typeface="TT Supermolot Neue Expanded"/>
                <a:sym typeface="TT Supermolot Neue Expanded"/>
              </a:rPr>
              <a:t> Misalnya, mengulang sebuah perhitungan sampai mendapatkan hasil yang diinginkan.</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5946318" y="1558260"/>
            <a:ext cx="6479200" cy="540311"/>
          </a:xfrm>
          <a:prstGeom prst="rect">
            <a:avLst/>
          </a:prstGeom>
        </p:spPr>
        <p:txBody>
          <a:bodyPr anchor="t" rtlCol="false" tIns="0" lIns="0" bIns="0" rIns="0">
            <a:spAutoFit/>
          </a:bodyPr>
          <a:lstStyle/>
          <a:p>
            <a:pPr algn="ctr" marL="0" indent="0" lvl="0">
              <a:lnSpc>
                <a:spcPts val="4339"/>
              </a:lnSpc>
              <a:spcBef>
                <a:spcPct val="0"/>
              </a:spcBef>
            </a:pPr>
            <a:r>
              <a:rPr lang="en-US" b="true" sz="3099">
                <a:solidFill>
                  <a:srgbClr val="FFFFFF"/>
                </a:solidFill>
                <a:latin typeface="TT Supermolot Neue Expanded Bold"/>
                <a:ea typeface="TT Supermolot Neue Expanded Bold"/>
                <a:cs typeface="TT Supermolot Neue Expanded Bold"/>
                <a:sym typeface="TT Supermolot Neue Expanded Bold"/>
              </a:rPr>
              <a:t>10. FUNGSI (DEF)</a:t>
            </a:r>
          </a:p>
        </p:txBody>
      </p:sp>
      <p:sp>
        <p:nvSpPr>
          <p:cNvPr name="TextBox 8" id="8"/>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9" id="9"/>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0" id="10"/>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1" id="11"/>
          <p:cNvSpPr txBox="true"/>
          <p:nvPr/>
        </p:nvSpPr>
        <p:spPr>
          <a:xfrm rot="0">
            <a:off x="1577722" y="2584498"/>
            <a:ext cx="15886702" cy="6365546"/>
          </a:xfrm>
          <a:prstGeom prst="rect">
            <a:avLst/>
          </a:prstGeom>
        </p:spPr>
        <p:txBody>
          <a:bodyPr anchor="t" rtlCol="false" tIns="0" lIns="0" bIns="0" rIns="0">
            <a:spAutoFit/>
          </a:bodyPr>
          <a:lstStyle/>
          <a:p>
            <a:pPr algn="ctr">
              <a:lnSpc>
                <a:spcPts val="5093"/>
              </a:lnSpc>
            </a:pPr>
            <a:r>
              <a:rPr lang="en-US" sz="3637">
                <a:solidFill>
                  <a:srgbClr val="FFFFFF"/>
                </a:solidFill>
                <a:latin typeface="TT Supermolot Neue Expanded"/>
                <a:ea typeface="TT Supermolot Neue Expanded"/>
                <a:cs typeface="TT Supermolot Neue Expanded"/>
                <a:sym typeface="TT Supermolot Neue Expanded"/>
              </a:rPr>
              <a:t>Fungsi pada python adalah kumpulan perintah atau baris kode yang dikelompokkan menjadi satu kesatuan untuk kemudian bisa dipanggil atau digunakan berkali-kali.</a:t>
            </a:r>
          </a:p>
          <a:p>
            <a:pPr algn="ctr">
              <a:lnSpc>
                <a:spcPts val="5093"/>
              </a:lnSpc>
            </a:pPr>
            <a:r>
              <a:rPr lang="en-US" sz="3637">
                <a:solidFill>
                  <a:srgbClr val="FFFFFF"/>
                </a:solidFill>
                <a:latin typeface="TT Supermolot Neue Expanded"/>
                <a:ea typeface="TT Supermolot Neue Expanded"/>
                <a:cs typeface="TT Supermolot Neue Expanded"/>
                <a:sym typeface="TT Supermolot Neue Expanded"/>
              </a:rPr>
              <a:t>Sebuah fungsi bisa menerima parameter, bisa mengembalikan suatu nilai, dan bisa dipanggil berkali-kali secara independen.</a:t>
            </a:r>
          </a:p>
          <a:p>
            <a:pPr algn="ctr">
              <a:lnSpc>
                <a:spcPts val="5093"/>
              </a:lnSpc>
            </a:pPr>
            <a:r>
              <a:rPr lang="en-US" sz="3637">
                <a:solidFill>
                  <a:srgbClr val="FFFFFF"/>
                </a:solidFill>
                <a:latin typeface="TT Supermolot Neue Expanded"/>
                <a:ea typeface="TT Supermolot Neue Expanded"/>
                <a:cs typeface="TT Supermolot Neue Expanded"/>
                <a:sym typeface="TT Supermolot Neue Expanded"/>
              </a:rPr>
              <a:t>Dengan fungsi kita bisa memecah program besar yang kita tulis, menjadi bagian-bagian kecil dengan tugasnya masing-masing.</a:t>
            </a:r>
          </a:p>
          <a:p>
            <a:pPr algn="ctr">
              <a:lnSpc>
                <a:spcPts val="5093"/>
              </a:lnSpc>
            </a:pPr>
            <a:r>
              <a:rPr lang="en-US" sz="3637">
                <a:solidFill>
                  <a:srgbClr val="FFFFFF"/>
                </a:solidFill>
                <a:latin typeface="TT Supermolot Neue Expanded"/>
                <a:ea typeface="TT Supermolot Neue Expanded"/>
                <a:cs typeface="TT Supermolot Neue Expanded"/>
                <a:sym typeface="TT Supermolot Neue Expanded"/>
              </a:rPr>
              <a:t>Juga, fungsi akan membuat kode program kita menjadi lebih “reusable” dan lebih terstruktur.</a:t>
            </a:r>
          </a:p>
          <a:p>
            <a:pPr algn="ctr">
              <a:lnSpc>
                <a:spcPts val="5093"/>
              </a:lnSpc>
              <a:spcBef>
                <a:spcPct val="0"/>
              </a:spcBef>
            </a:pP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9474152"/>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89490" y="68185"/>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28700" y="2318700"/>
            <a:ext cx="6345783" cy="1801520"/>
          </a:xfrm>
          <a:custGeom>
            <a:avLst/>
            <a:gdLst/>
            <a:ahLst/>
            <a:cxnLst/>
            <a:rect r="r" b="b" t="t" l="l"/>
            <a:pathLst>
              <a:path h="1801520" w="6345783">
                <a:moveTo>
                  <a:pt x="0" y="0"/>
                </a:moveTo>
                <a:lnTo>
                  <a:pt x="6345783" y="0"/>
                </a:lnTo>
                <a:lnTo>
                  <a:pt x="6345783" y="1801521"/>
                </a:lnTo>
                <a:lnTo>
                  <a:pt x="0" y="1801521"/>
                </a:lnTo>
                <a:lnTo>
                  <a:pt x="0" y="0"/>
                </a:lnTo>
                <a:close/>
              </a:path>
            </a:pathLst>
          </a:custGeom>
          <a:blipFill>
            <a:blip r:embed="rId7"/>
            <a:stretch>
              <a:fillRect l="-13488" t="-4550" r="0" b="-4550"/>
            </a:stretch>
          </a:blipFill>
        </p:spPr>
      </p:sp>
      <p:sp>
        <p:nvSpPr>
          <p:cNvPr name="Freeform 8" id="8"/>
          <p:cNvSpPr/>
          <p:nvPr/>
        </p:nvSpPr>
        <p:spPr>
          <a:xfrm flipH="false" flipV="false" rot="0">
            <a:off x="10165128" y="3219461"/>
            <a:ext cx="6639691" cy="1533864"/>
          </a:xfrm>
          <a:custGeom>
            <a:avLst/>
            <a:gdLst/>
            <a:ahLst/>
            <a:cxnLst/>
            <a:rect r="r" b="b" t="t" l="l"/>
            <a:pathLst>
              <a:path h="1533864" w="6639691">
                <a:moveTo>
                  <a:pt x="0" y="0"/>
                </a:moveTo>
                <a:lnTo>
                  <a:pt x="6639690" y="0"/>
                </a:lnTo>
                <a:lnTo>
                  <a:pt x="6639690" y="1533864"/>
                </a:lnTo>
                <a:lnTo>
                  <a:pt x="0" y="1533864"/>
                </a:lnTo>
                <a:lnTo>
                  <a:pt x="0" y="0"/>
                </a:lnTo>
                <a:close/>
              </a:path>
            </a:pathLst>
          </a:custGeom>
          <a:blipFill>
            <a:blip r:embed="rId8"/>
            <a:stretch>
              <a:fillRect l="-2450" t="0" r="-14915" b="0"/>
            </a:stretch>
          </a:blipFill>
        </p:spPr>
      </p:sp>
      <p:sp>
        <p:nvSpPr>
          <p:cNvPr name="TextBox 9" id="9"/>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0" id="10"/>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1" id="11"/>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2" id="12"/>
          <p:cNvSpPr txBox="true"/>
          <p:nvPr/>
        </p:nvSpPr>
        <p:spPr>
          <a:xfrm rot="0">
            <a:off x="1030237" y="1112837"/>
            <a:ext cx="15362552" cy="986006"/>
          </a:xfrm>
          <a:prstGeom prst="rect">
            <a:avLst/>
          </a:prstGeom>
        </p:spPr>
        <p:txBody>
          <a:bodyPr anchor="t" rtlCol="false" tIns="0" lIns="0" bIns="0" rIns="0">
            <a:spAutoFit/>
          </a:bodyPr>
          <a:lstStyle/>
          <a:p>
            <a:pPr algn="just">
              <a:lnSpc>
                <a:spcPts val="3919"/>
              </a:lnSpc>
            </a:pPr>
            <a:r>
              <a:rPr lang="en-US" sz="2799" b="true">
                <a:solidFill>
                  <a:srgbClr val="FFFFFF"/>
                </a:solidFill>
                <a:latin typeface="TT Supermolot Neue Expanded Bold"/>
                <a:ea typeface="TT Supermolot Neue Expanded Bold"/>
                <a:cs typeface="TT Supermolot Neue Expanded Bold"/>
                <a:sym typeface="TT Supermolot Neue Expanded Bold"/>
              </a:rPr>
              <a:t>Sintaks Fungsi</a:t>
            </a:r>
          </a:p>
          <a:p>
            <a:pPr algn="just">
              <a:lnSpc>
                <a:spcPts val="3919"/>
              </a:lnSpc>
              <a:spcBef>
                <a:spcPct val="0"/>
              </a:spcBef>
            </a:pPr>
            <a:r>
              <a:rPr lang="en-US" sz="2799">
                <a:solidFill>
                  <a:srgbClr val="FFFFFF"/>
                </a:solidFill>
                <a:latin typeface="TT Supermolot Neue Expanded"/>
                <a:ea typeface="TT Supermolot Neue Expanded"/>
                <a:cs typeface="TT Supermolot Neue Expanded"/>
                <a:sym typeface="TT Supermolot Neue Expanded"/>
              </a:rPr>
              <a:t>Di dalam python, sintaks pembuatan fungsi terlihat seperti berikut:</a:t>
            </a:r>
          </a:p>
        </p:txBody>
      </p:sp>
      <p:sp>
        <p:nvSpPr>
          <p:cNvPr name="TextBox 13" id="13"/>
          <p:cNvSpPr txBox="true"/>
          <p:nvPr/>
        </p:nvSpPr>
        <p:spPr>
          <a:xfrm rot="0">
            <a:off x="1028700" y="4410793"/>
            <a:ext cx="8461895" cy="5241479"/>
          </a:xfrm>
          <a:prstGeom prst="rect">
            <a:avLst/>
          </a:prstGeom>
        </p:spPr>
        <p:txBody>
          <a:bodyPr anchor="t" rtlCol="false" tIns="0" lIns="0" bIns="0" rIns="0">
            <a:spAutoFit/>
          </a:bodyPr>
          <a:lstStyle/>
          <a:p>
            <a:pPr algn="just">
              <a:lnSpc>
                <a:spcPts val="3499"/>
              </a:lnSpc>
            </a:pPr>
            <a:r>
              <a:rPr lang="en-US" sz="2499">
                <a:solidFill>
                  <a:srgbClr val="FFFFFF"/>
                </a:solidFill>
                <a:latin typeface="TT Supermolot Neue Expanded"/>
                <a:ea typeface="TT Supermolot Neue Expanded"/>
                <a:cs typeface="TT Supermolot Neue Expanded"/>
                <a:sym typeface="TT Supermolot Neue Expanded"/>
              </a:rPr>
              <a:t>Sintaks di atas secara umum terbagi menjadi 4 bagian:</a:t>
            </a:r>
          </a:p>
          <a:p>
            <a:pPr algn="just" marL="539749" indent="-269875" lvl="1">
              <a:lnSpc>
                <a:spcPts val="3499"/>
              </a:lnSpc>
              <a:buAutoNum type="arabicPeriod" startAt="1"/>
            </a:pPr>
            <a:r>
              <a:rPr lang="en-US" sz="2499">
                <a:solidFill>
                  <a:srgbClr val="FFFFFF"/>
                </a:solidFill>
                <a:latin typeface="TT Supermolot Neue Expanded"/>
                <a:ea typeface="TT Supermolot Neue Expanded"/>
                <a:cs typeface="TT Supermolot Neue Expanded"/>
                <a:sym typeface="TT Supermolot Neue Expanded"/>
              </a:rPr>
              <a:t>Kata kunci def yang menjadi pertanda bahwa blok kode program adalah sebuah fungsi</a:t>
            </a:r>
          </a:p>
          <a:p>
            <a:pPr algn="just" marL="539749" indent="-269875" lvl="1">
              <a:lnSpc>
                <a:spcPts val="3499"/>
              </a:lnSpc>
              <a:buAutoNum type="arabicPeriod" startAt="1"/>
            </a:pPr>
            <a:r>
              <a:rPr lang="en-US" sz="2499">
                <a:solidFill>
                  <a:srgbClr val="FFFFFF"/>
                </a:solidFill>
                <a:latin typeface="TT Supermolot Neue Expanded"/>
                <a:ea typeface="TT Supermolot Neue Expanded"/>
                <a:cs typeface="TT Supermolot Neue Expanded"/>
                <a:sym typeface="TT Supermolot Neue Expanded"/>
              </a:rPr>
              <a:t>Nama fungsi yang kita buat</a:t>
            </a:r>
          </a:p>
          <a:p>
            <a:pPr algn="just" marL="539749" indent="-269875" lvl="1">
              <a:lnSpc>
                <a:spcPts val="3499"/>
              </a:lnSpc>
              <a:buAutoNum type="arabicPeriod" startAt="1"/>
            </a:pPr>
            <a:r>
              <a:rPr lang="en-US" sz="2499">
                <a:solidFill>
                  <a:srgbClr val="FFFFFF"/>
                </a:solidFill>
                <a:latin typeface="TT Supermolot Neue Expanded"/>
                <a:ea typeface="TT Supermolot Neue Expanded"/>
                <a:cs typeface="TT Supermolot Neue Expanded"/>
                <a:sym typeface="TT Supermolot Neue Expanded"/>
              </a:rPr>
              <a:t>Parameters yang akan diterima oleh fungsi yang kita buat (tidak wajib)</a:t>
            </a:r>
          </a:p>
          <a:p>
            <a:pPr algn="just" marL="539749" indent="-269875" lvl="1">
              <a:lnSpc>
                <a:spcPts val="3499"/>
              </a:lnSpc>
              <a:buAutoNum type="arabicPeriod" startAt="1"/>
            </a:pPr>
            <a:r>
              <a:rPr lang="en-US" sz="2499">
                <a:solidFill>
                  <a:srgbClr val="FFFFFF"/>
                </a:solidFill>
                <a:latin typeface="TT Supermolot Neue Expanded"/>
                <a:ea typeface="TT Supermolot Neue Expanded"/>
                <a:cs typeface="TT Supermolot Neue Expanded"/>
                <a:sym typeface="TT Supermolot Neue Expanded"/>
              </a:rPr>
              <a:t>Dan blok kode fungsi yang di sana akan kita tulis perintah-perintah yang harus dilakukan oleh sebuah fungsi</a:t>
            </a:r>
          </a:p>
          <a:p>
            <a:pPr algn="just">
              <a:lnSpc>
                <a:spcPts val="3499"/>
              </a:lnSpc>
            </a:pPr>
            <a:r>
              <a:rPr lang="en-US" sz="2499">
                <a:solidFill>
                  <a:srgbClr val="FFFFFF"/>
                </a:solidFill>
                <a:latin typeface="TT Supermolot Neue Expanded"/>
                <a:ea typeface="TT Supermolot Neue Expanded"/>
                <a:cs typeface="TT Supermolot Neue Expanded"/>
                <a:sym typeface="TT Supermolot Neue Expanded"/>
              </a:rPr>
              <a:t>blok kode program di dalam python didefinisikan dengan indentasi.</a:t>
            </a:r>
          </a:p>
          <a:p>
            <a:pPr algn="just">
              <a:lnSpc>
                <a:spcPts val="3499"/>
              </a:lnSpc>
              <a:spcBef>
                <a:spcPct val="0"/>
              </a:spcBef>
            </a:pPr>
          </a:p>
        </p:txBody>
      </p:sp>
      <p:sp>
        <p:nvSpPr>
          <p:cNvPr name="TextBox 14" id="14"/>
          <p:cNvSpPr txBox="true"/>
          <p:nvPr/>
        </p:nvSpPr>
        <p:spPr>
          <a:xfrm rot="0">
            <a:off x="10165128" y="2206710"/>
            <a:ext cx="7588294" cy="860351"/>
          </a:xfrm>
          <a:prstGeom prst="rect">
            <a:avLst/>
          </a:prstGeom>
        </p:spPr>
        <p:txBody>
          <a:bodyPr anchor="t" rtlCol="false" tIns="0" lIns="0" bIns="0" rIns="0">
            <a:spAutoFit/>
          </a:bodyPr>
          <a:lstStyle/>
          <a:p>
            <a:pPr algn="just">
              <a:lnSpc>
                <a:spcPts val="3499"/>
              </a:lnSpc>
              <a:spcBef>
                <a:spcPct val="0"/>
              </a:spcBef>
            </a:pPr>
            <a:r>
              <a:rPr lang="en-US" sz="2499">
                <a:solidFill>
                  <a:srgbClr val="FFFFFF"/>
                </a:solidFill>
                <a:latin typeface="TT Supermolot Neue Expanded"/>
                <a:ea typeface="TT Supermolot Neue Expanded"/>
                <a:cs typeface="TT Supermolot Neue Expanded"/>
                <a:sym typeface="TT Supermolot Neue Expanded"/>
              </a:rPr>
              <a:t>Contoh sebuah fungsi sederhana dengan nama halo_dunia():</a:t>
            </a:r>
          </a:p>
        </p:txBody>
      </p:sp>
      <p:sp>
        <p:nvSpPr>
          <p:cNvPr name="TextBox 15" id="15"/>
          <p:cNvSpPr txBox="true"/>
          <p:nvPr/>
        </p:nvSpPr>
        <p:spPr>
          <a:xfrm rot="0">
            <a:off x="10165128" y="6836668"/>
            <a:ext cx="7588294" cy="422238"/>
          </a:xfrm>
          <a:prstGeom prst="rect">
            <a:avLst/>
          </a:prstGeom>
        </p:spPr>
        <p:txBody>
          <a:bodyPr anchor="t" rtlCol="false" tIns="0" lIns="0" bIns="0" rIns="0">
            <a:spAutoFit/>
          </a:bodyPr>
          <a:lstStyle/>
          <a:p>
            <a:pPr algn="just">
              <a:lnSpc>
                <a:spcPts val="3499"/>
              </a:lnSpc>
              <a:spcBef>
                <a:spcPct val="0"/>
              </a:spcBef>
            </a:pPr>
            <a:r>
              <a:rPr lang="en-US" sz="2499">
                <a:solidFill>
                  <a:srgbClr val="FFFFFF"/>
                </a:solidFill>
                <a:latin typeface="TT Supermolot Neue Expanded"/>
                <a:ea typeface="TT Supermolot Neue Expanded"/>
                <a:cs typeface="TT Supermolot Neue Expanded"/>
                <a:sym typeface="TT Supermolot Neue Expanded"/>
              </a:rPr>
              <a:t>Output:</a:t>
            </a:r>
          </a:p>
        </p:txBody>
      </p:sp>
      <p:sp>
        <p:nvSpPr>
          <p:cNvPr name="Freeform 16" id="16"/>
          <p:cNvSpPr/>
          <p:nvPr/>
        </p:nvSpPr>
        <p:spPr>
          <a:xfrm flipH="false" flipV="false" rot="0">
            <a:off x="10165128" y="6057158"/>
            <a:ext cx="2260391" cy="579485"/>
          </a:xfrm>
          <a:custGeom>
            <a:avLst/>
            <a:gdLst/>
            <a:ahLst/>
            <a:cxnLst/>
            <a:rect r="r" b="b" t="t" l="l"/>
            <a:pathLst>
              <a:path h="579485" w="2260391">
                <a:moveTo>
                  <a:pt x="0" y="0"/>
                </a:moveTo>
                <a:lnTo>
                  <a:pt x="2260390" y="0"/>
                </a:lnTo>
                <a:lnTo>
                  <a:pt x="2260390" y="579485"/>
                </a:lnTo>
                <a:lnTo>
                  <a:pt x="0" y="579485"/>
                </a:lnTo>
                <a:lnTo>
                  <a:pt x="0" y="0"/>
                </a:lnTo>
                <a:close/>
              </a:path>
            </a:pathLst>
          </a:custGeom>
          <a:blipFill>
            <a:blip r:embed="rId9"/>
            <a:stretch>
              <a:fillRect l="-7801" t="-39673" r="-30194" b="-60749"/>
            </a:stretch>
          </a:blipFill>
        </p:spPr>
      </p:sp>
      <p:sp>
        <p:nvSpPr>
          <p:cNvPr name="TextBox 17" id="17"/>
          <p:cNvSpPr txBox="true"/>
          <p:nvPr/>
        </p:nvSpPr>
        <p:spPr>
          <a:xfrm rot="0">
            <a:off x="10165128" y="5044407"/>
            <a:ext cx="7588294" cy="860351"/>
          </a:xfrm>
          <a:prstGeom prst="rect">
            <a:avLst/>
          </a:prstGeom>
        </p:spPr>
        <p:txBody>
          <a:bodyPr anchor="t" rtlCol="false" tIns="0" lIns="0" bIns="0" rIns="0">
            <a:spAutoFit/>
          </a:bodyPr>
          <a:lstStyle/>
          <a:p>
            <a:pPr algn="just">
              <a:lnSpc>
                <a:spcPts val="3499"/>
              </a:lnSpc>
              <a:spcBef>
                <a:spcPct val="0"/>
              </a:spcBef>
            </a:pPr>
            <a:r>
              <a:rPr lang="en-US" sz="2499">
                <a:solidFill>
                  <a:srgbClr val="FFFFFF"/>
                </a:solidFill>
                <a:latin typeface="TT Supermolot Neue Expanded"/>
                <a:ea typeface="TT Supermolot Neue Expanded"/>
                <a:cs typeface="TT Supermolot Neue Expanded"/>
                <a:sym typeface="TT Supermolot Neue Expanded"/>
              </a:rPr>
              <a:t>Untuk memanggil fungsi di atas, kita tinggal menuliskan:</a:t>
            </a:r>
          </a:p>
        </p:txBody>
      </p:sp>
      <p:sp>
        <p:nvSpPr>
          <p:cNvPr name="Freeform 18" id="18"/>
          <p:cNvSpPr/>
          <p:nvPr/>
        </p:nvSpPr>
        <p:spPr>
          <a:xfrm flipH="false" flipV="false" rot="0">
            <a:off x="10165128" y="7506556"/>
            <a:ext cx="4552818" cy="572794"/>
          </a:xfrm>
          <a:custGeom>
            <a:avLst/>
            <a:gdLst/>
            <a:ahLst/>
            <a:cxnLst/>
            <a:rect r="r" b="b" t="t" l="l"/>
            <a:pathLst>
              <a:path h="572794" w="4552818">
                <a:moveTo>
                  <a:pt x="0" y="0"/>
                </a:moveTo>
                <a:lnTo>
                  <a:pt x="4552817" y="0"/>
                </a:lnTo>
                <a:lnTo>
                  <a:pt x="4552817" y="572795"/>
                </a:lnTo>
                <a:lnTo>
                  <a:pt x="0" y="572795"/>
                </a:lnTo>
                <a:lnTo>
                  <a:pt x="0" y="0"/>
                </a:lnTo>
                <a:close/>
              </a:path>
            </a:pathLst>
          </a:custGeom>
          <a:blipFill>
            <a:blip r:embed="rId10"/>
            <a:stretch>
              <a:fillRect l="-6427" t="-24976" r="-15187" b="-20813"/>
            </a:stretch>
          </a:blipFill>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52624" y="2100787"/>
            <a:ext cx="1751134" cy="1124105"/>
          </a:xfrm>
          <a:custGeom>
            <a:avLst/>
            <a:gdLst/>
            <a:ahLst/>
            <a:cxnLst/>
            <a:rect r="r" b="b" t="t" l="l"/>
            <a:pathLst>
              <a:path h="1124105" w="1751134">
                <a:moveTo>
                  <a:pt x="0" y="0"/>
                </a:moveTo>
                <a:lnTo>
                  <a:pt x="1751134" y="0"/>
                </a:lnTo>
                <a:lnTo>
                  <a:pt x="1751134" y="1124104"/>
                </a:lnTo>
                <a:lnTo>
                  <a:pt x="0" y="112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9474152"/>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89490" y="68185"/>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17064" y="3980932"/>
            <a:ext cx="6527757" cy="2896933"/>
          </a:xfrm>
          <a:custGeom>
            <a:avLst/>
            <a:gdLst/>
            <a:ahLst/>
            <a:cxnLst/>
            <a:rect r="r" b="b" t="t" l="l"/>
            <a:pathLst>
              <a:path h="2896933" w="6527757">
                <a:moveTo>
                  <a:pt x="0" y="0"/>
                </a:moveTo>
                <a:lnTo>
                  <a:pt x="6527757" y="0"/>
                </a:lnTo>
                <a:lnTo>
                  <a:pt x="6527757" y="2896934"/>
                </a:lnTo>
                <a:lnTo>
                  <a:pt x="0" y="2896934"/>
                </a:lnTo>
                <a:lnTo>
                  <a:pt x="0" y="0"/>
                </a:lnTo>
                <a:close/>
              </a:path>
            </a:pathLst>
          </a:custGeom>
          <a:blipFill>
            <a:blip r:embed="rId7"/>
            <a:stretch>
              <a:fillRect l="-82008" t="-250152" r="-154267" b="-76076"/>
            </a:stretch>
          </a:blipFill>
        </p:spPr>
      </p:sp>
      <p:sp>
        <p:nvSpPr>
          <p:cNvPr name="Freeform 8" id="8"/>
          <p:cNvSpPr/>
          <p:nvPr/>
        </p:nvSpPr>
        <p:spPr>
          <a:xfrm flipH="false" flipV="false" rot="0">
            <a:off x="8906895" y="5028811"/>
            <a:ext cx="7970960" cy="4229489"/>
          </a:xfrm>
          <a:custGeom>
            <a:avLst/>
            <a:gdLst/>
            <a:ahLst/>
            <a:cxnLst/>
            <a:rect r="r" b="b" t="t" l="l"/>
            <a:pathLst>
              <a:path h="4229489" w="7970960">
                <a:moveTo>
                  <a:pt x="0" y="0"/>
                </a:moveTo>
                <a:lnTo>
                  <a:pt x="7970959" y="0"/>
                </a:lnTo>
                <a:lnTo>
                  <a:pt x="7970959" y="4229489"/>
                </a:lnTo>
                <a:lnTo>
                  <a:pt x="0" y="4229489"/>
                </a:lnTo>
                <a:lnTo>
                  <a:pt x="0" y="0"/>
                </a:lnTo>
                <a:close/>
              </a:path>
            </a:pathLst>
          </a:custGeom>
          <a:blipFill>
            <a:blip r:embed="rId8"/>
            <a:stretch>
              <a:fillRect l="-65609" t="-157321" r="-124342" b="-50055"/>
            </a:stretch>
          </a:blipFill>
        </p:spPr>
      </p:sp>
      <p:sp>
        <p:nvSpPr>
          <p:cNvPr name="TextBox 9" id="9"/>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0" id="10"/>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1" id="11"/>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2" id="12"/>
          <p:cNvSpPr txBox="true"/>
          <p:nvPr/>
        </p:nvSpPr>
        <p:spPr>
          <a:xfrm rot="0">
            <a:off x="1318601" y="1677031"/>
            <a:ext cx="15362552" cy="1370816"/>
          </a:xfrm>
          <a:prstGeom prst="rect">
            <a:avLst/>
          </a:prstGeom>
        </p:spPr>
        <p:txBody>
          <a:bodyPr anchor="t" rtlCol="false" tIns="0" lIns="0" bIns="0" rIns="0">
            <a:spAutoFit/>
          </a:bodyPr>
          <a:lstStyle/>
          <a:p>
            <a:pPr algn="just">
              <a:lnSpc>
                <a:spcPts val="3919"/>
              </a:lnSpc>
            </a:pPr>
            <a:r>
              <a:rPr lang="en-US" sz="2799" b="true">
                <a:solidFill>
                  <a:srgbClr val="FFFFFF"/>
                </a:solidFill>
                <a:latin typeface="TT Supermolot Neue Expanded Bold"/>
                <a:ea typeface="TT Supermolot Neue Expanded Bold"/>
                <a:cs typeface="TT Supermolot Neue Expanded Bold"/>
                <a:sym typeface="TT Supermolot Neue Expanded Bold"/>
              </a:rPr>
              <a:t>Fungsi dengan Argumen atau Parameter</a:t>
            </a:r>
          </a:p>
          <a:p>
            <a:pPr algn="just">
              <a:lnSpc>
                <a:spcPts val="3500"/>
              </a:lnSpc>
              <a:spcBef>
                <a:spcPct val="0"/>
              </a:spcBef>
            </a:pPr>
            <a:r>
              <a:rPr lang="en-US" sz="2500">
                <a:solidFill>
                  <a:srgbClr val="FFFFFF"/>
                </a:solidFill>
                <a:latin typeface="TT Supermolot Neue Expanded"/>
                <a:ea typeface="TT Supermolot Neue Expanded"/>
                <a:cs typeface="TT Supermolot Neue Expanded"/>
                <a:sym typeface="TT Supermolot Neue Expanded"/>
              </a:rPr>
              <a:t>Sebuah fungsi juga bisa menerima parameter atau pun argumen. Ia merupakan suatu nilai/variabel yang dilemparkan ke dalam fungsi untuk diproses lebih lanjut.</a:t>
            </a:r>
          </a:p>
        </p:txBody>
      </p:sp>
      <p:sp>
        <p:nvSpPr>
          <p:cNvPr name="TextBox 13" id="13"/>
          <p:cNvSpPr txBox="true"/>
          <p:nvPr/>
        </p:nvSpPr>
        <p:spPr>
          <a:xfrm rot="0">
            <a:off x="1318601" y="7049316"/>
            <a:ext cx="7588294" cy="422238"/>
          </a:xfrm>
          <a:prstGeom prst="rect">
            <a:avLst/>
          </a:prstGeom>
        </p:spPr>
        <p:txBody>
          <a:bodyPr anchor="t" rtlCol="false" tIns="0" lIns="0" bIns="0" rIns="0">
            <a:spAutoFit/>
          </a:bodyPr>
          <a:lstStyle/>
          <a:p>
            <a:pPr algn="just">
              <a:lnSpc>
                <a:spcPts val="3499"/>
              </a:lnSpc>
              <a:spcBef>
                <a:spcPct val="0"/>
              </a:spcBef>
            </a:pPr>
            <a:r>
              <a:rPr lang="en-US" sz="2499">
                <a:solidFill>
                  <a:srgbClr val="FFFFFF"/>
                </a:solidFill>
                <a:latin typeface="TT Supermolot Neue Expanded"/>
                <a:ea typeface="TT Supermolot Neue Expanded"/>
                <a:cs typeface="TT Supermolot Neue Expanded"/>
                <a:sym typeface="TT Supermolot Neue Expanded"/>
              </a:rPr>
              <a:t>(Contoh output)</a:t>
            </a:r>
          </a:p>
        </p:txBody>
      </p:sp>
      <p:sp>
        <p:nvSpPr>
          <p:cNvPr name="TextBox 14" id="14"/>
          <p:cNvSpPr txBox="true"/>
          <p:nvPr/>
        </p:nvSpPr>
        <p:spPr>
          <a:xfrm rot="0">
            <a:off x="8906895" y="3966336"/>
            <a:ext cx="7588294" cy="860351"/>
          </a:xfrm>
          <a:prstGeom prst="rect">
            <a:avLst/>
          </a:prstGeom>
        </p:spPr>
        <p:txBody>
          <a:bodyPr anchor="t" rtlCol="false" tIns="0" lIns="0" bIns="0" rIns="0">
            <a:spAutoFit/>
          </a:bodyPr>
          <a:lstStyle/>
          <a:p>
            <a:pPr algn="just">
              <a:lnSpc>
                <a:spcPts val="3499"/>
              </a:lnSpc>
              <a:spcBef>
                <a:spcPct val="0"/>
              </a:spcBef>
            </a:pPr>
            <a:r>
              <a:rPr lang="en-US" sz="2499">
                <a:solidFill>
                  <a:srgbClr val="FFFFFF"/>
                </a:solidFill>
                <a:latin typeface="TT Supermolot Neue Expanded"/>
                <a:ea typeface="TT Supermolot Neue Expanded"/>
                <a:cs typeface="TT Supermolot Neue Expanded"/>
                <a:sym typeface="TT Supermolot Neue Expanded"/>
              </a:rPr>
              <a:t>Misalnya kita ingin menampilkan output seperti di samping, maka kita dapat menuliskan :</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0" y="1793679"/>
            <a:ext cx="1751134" cy="1124105"/>
          </a:xfrm>
          <a:custGeom>
            <a:avLst/>
            <a:gdLst/>
            <a:ahLst/>
            <a:cxnLst/>
            <a:rect r="r" b="b" t="t" l="l"/>
            <a:pathLst>
              <a:path h="1124105" w="1751134">
                <a:moveTo>
                  <a:pt x="0" y="0"/>
                </a:moveTo>
                <a:lnTo>
                  <a:pt x="1751134" y="0"/>
                </a:lnTo>
                <a:lnTo>
                  <a:pt x="1751134" y="1124104"/>
                </a:lnTo>
                <a:lnTo>
                  <a:pt x="0" y="112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9474152"/>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89490" y="68185"/>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174307" y="4305486"/>
            <a:ext cx="9542237" cy="3013708"/>
          </a:xfrm>
          <a:custGeom>
            <a:avLst/>
            <a:gdLst/>
            <a:ahLst/>
            <a:cxnLst/>
            <a:rect r="r" b="b" t="t" l="l"/>
            <a:pathLst>
              <a:path h="3013708" w="9542237">
                <a:moveTo>
                  <a:pt x="0" y="0"/>
                </a:moveTo>
                <a:lnTo>
                  <a:pt x="9542236" y="0"/>
                </a:lnTo>
                <a:lnTo>
                  <a:pt x="9542236" y="3013708"/>
                </a:lnTo>
                <a:lnTo>
                  <a:pt x="0" y="3013708"/>
                </a:lnTo>
                <a:lnTo>
                  <a:pt x="0" y="0"/>
                </a:lnTo>
                <a:close/>
              </a:path>
            </a:pathLst>
          </a:custGeom>
          <a:blipFill>
            <a:blip r:embed="rId7"/>
            <a:stretch>
              <a:fillRect l="0" t="-81188" r="-55928" b="-96525"/>
            </a:stretch>
          </a:blipFill>
        </p:spPr>
      </p:sp>
      <p:sp>
        <p:nvSpPr>
          <p:cNvPr name="TextBox 8" id="8"/>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9" id="9"/>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0" id="10"/>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1" id="11"/>
          <p:cNvSpPr txBox="true"/>
          <p:nvPr/>
        </p:nvSpPr>
        <p:spPr>
          <a:xfrm rot="0">
            <a:off x="1081324" y="1122362"/>
            <a:ext cx="15362552" cy="2734756"/>
          </a:xfrm>
          <a:prstGeom prst="rect">
            <a:avLst/>
          </a:prstGeom>
        </p:spPr>
        <p:txBody>
          <a:bodyPr anchor="t" rtlCol="false" tIns="0" lIns="0" bIns="0" rIns="0">
            <a:spAutoFit/>
          </a:bodyPr>
          <a:lstStyle/>
          <a:p>
            <a:pPr algn="just">
              <a:lnSpc>
                <a:spcPts val="3640"/>
              </a:lnSpc>
            </a:pPr>
            <a:r>
              <a:rPr lang="en-US" sz="2600" b="true">
                <a:solidFill>
                  <a:srgbClr val="FFFFFF"/>
                </a:solidFill>
                <a:latin typeface="TT Supermolot Neue Expanded Bold"/>
                <a:ea typeface="TT Supermolot Neue Expanded Bold"/>
                <a:cs typeface="TT Supermolot Neue Expanded Bold"/>
                <a:sym typeface="TT Supermolot Neue Expanded Bold"/>
              </a:rPr>
              <a:t>Fungsi yang Mengembalikan Nilai</a:t>
            </a:r>
          </a:p>
          <a:p>
            <a:pPr algn="just">
              <a:lnSpc>
                <a:spcPts val="3640"/>
              </a:lnSpc>
            </a:pPr>
            <a:r>
              <a:rPr lang="en-US" sz="2600">
                <a:solidFill>
                  <a:srgbClr val="FFFFFF"/>
                </a:solidFill>
                <a:latin typeface="TT Supermolot Neue Expanded"/>
                <a:ea typeface="TT Supermolot Neue Expanded"/>
                <a:cs typeface="TT Supermolot Neue Expanded"/>
                <a:sym typeface="TT Supermolot Neue Expanded"/>
              </a:rPr>
              <a:t>Jenis fungsi yang berikutnya adalah berkaitan dengan nilai kembalian.</a:t>
            </a:r>
          </a:p>
          <a:p>
            <a:pPr algn="just">
              <a:lnSpc>
                <a:spcPts val="3640"/>
              </a:lnSpc>
            </a:pPr>
            <a:r>
              <a:rPr lang="en-US" sz="2600">
                <a:solidFill>
                  <a:srgbClr val="FFFFFF"/>
                </a:solidFill>
                <a:latin typeface="TT Supermolot Neue Expanded"/>
                <a:ea typeface="TT Supermolot Neue Expanded"/>
                <a:cs typeface="TT Supermolot Neue Expanded"/>
                <a:sym typeface="TT Supermolot Neue Expanded"/>
              </a:rPr>
              <a:t>Ditinjau dari segi pengembalian nilai, fungsi terbagi menjadi 2:</a:t>
            </a:r>
          </a:p>
          <a:p>
            <a:pPr algn="just" marL="561341" indent="-280670" lvl="1">
              <a:lnSpc>
                <a:spcPts val="3640"/>
              </a:lnSpc>
              <a:buAutoNum type="arabicPeriod" startAt="1"/>
            </a:pPr>
            <a:r>
              <a:rPr lang="en-US" sz="2600">
                <a:solidFill>
                  <a:srgbClr val="FFFFFF"/>
                </a:solidFill>
                <a:latin typeface="TT Supermolot Neue Expanded"/>
                <a:ea typeface="TT Supermolot Neue Expanded"/>
                <a:cs typeface="TT Supermolot Neue Expanded"/>
                <a:sym typeface="TT Supermolot Neue Expanded"/>
              </a:rPr>
              <a:t>Fungsi yang tidak mengembalikan nilai</a:t>
            </a:r>
          </a:p>
          <a:p>
            <a:pPr algn="just" marL="561341" indent="-280670" lvl="1">
              <a:lnSpc>
                <a:spcPts val="3640"/>
              </a:lnSpc>
              <a:buAutoNum type="arabicPeriod" startAt="1"/>
            </a:pPr>
            <a:r>
              <a:rPr lang="en-US" sz="2600">
                <a:solidFill>
                  <a:srgbClr val="FFFFFF"/>
                </a:solidFill>
                <a:latin typeface="TT Supermolot Neue Expanded"/>
                <a:ea typeface="TT Supermolot Neue Expanded"/>
                <a:cs typeface="TT Supermolot Neue Expanded"/>
                <a:sym typeface="TT Supermolot Neue Expanded"/>
              </a:rPr>
              <a:t>Fungsi yang mengembalikan nilai</a:t>
            </a:r>
          </a:p>
          <a:p>
            <a:pPr algn="just">
              <a:lnSpc>
                <a:spcPts val="3640"/>
              </a:lnSpc>
              <a:spcBef>
                <a:spcPct val="0"/>
              </a:spcBef>
            </a:pPr>
          </a:p>
        </p:txBody>
      </p:sp>
      <p:sp>
        <p:nvSpPr>
          <p:cNvPr name="TextBox 12" id="12"/>
          <p:cNvSpPr txBox="true"/>
          <p:nvPr/>
        </p:nvSpPr>
        <p:spPr>
          <a:xfrm rot="0">
            <a:off x="1174307" y="3644473"/>
            <a:ext cx="7588294" cy="448385"/>
          </a:xfrm>
          <a:prstGeom prst="rect">
            <a:avLst/>
          </a:prstGeom>
        </p:spPr>
        <p:txBody>
          <a:bodyPr anchor="t" rtlCol="false" tIns="0" lIns="0" bIns="0" rIns="0">
            <a:spAutoFit/>
          </a:bodyPr>
          <a:lstStyle/>
          <a:p>
            <a:pPr algn="just">
              <a:lnSpc>
                <a:spcPts val="3639"/>
              </a:lnSpc>
              <a:spcBef>
                <a:spcPct val="0"/>
              </a:spcBef>
            </a:pPr>
            <a:r>
              <a:rPr lang="en-US" sz="2599">
                <a:solidFill>
                  <a:srgbClr val="FFFFFF"/>
                </a:solidFill>
                <a:latin typeface="TT Supermolot Neue Expanded"/>
                <a:ea typeface="TT Supermolot Neue Expanded"/>
                <a:cs typeface="TT Supermolot Neue Expanded"/>
                <a:sym typeface="TT Supermolot Neue Expanded"/>
              </a:rPr>
              <a:t>Contoh code :</a:t>
            </a:r>
          </a:p>
        </p:txBody>
      </p:sp>
      <p:sp>
        <p:nvSpPr>
          <p:cNvPr name="TextBox 13" id="13"/>
          <p:cNvSpPr txBox="true"/>
          <p:nvPr/>
        </p:nvSpPr>
        <p:spPr>
          <a:xfrm rot="0">
            <a:off x="10920396" y="4257861"/>
            <a:ext cx="6391528" cy="3050915"/>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TT Supermolot Neue Expanded Bold"/>
                <a:ea typeface="TT Supermolot Neue Expanded Bold"/>
                <a:cs typeface="TT Supermolot Neue Expanded Bold"/>
                <a:sym typeface="TT Supermolot Neue Expanded Bold"/>
              </a:rPr>
              <a:t>return</a:t>
            </a:r>
            <a:r>
              <a:rPr lang="en-US" sz="2499">
                <a:solidFill>
                  <a:srgbClr val="FFFFFF"/>
                </a:solidFill>
                <a:latin typeface="TT Supermolot Neue Expanded"/>
                <a:ea typeface="TT Supermolot Neue Expanded"/>
                <a:cs typeface="TT Supermolot Neue Expanded"/>
                <a:sym typeface="TT Supermolot Neue Expanded"/>
              </a:rPr>
              <a:t>, berfungsi untuk mengembalikan nilai. Dari contoh disamping, fungsi tersebut mengembalikan hasil dari sisi dikali sisi. Lalu fungsi tersebut dipanggil dalam sebuah variabel, maka variabel tersebut memiliki nilai  hasil dari perhitungan fungsi tersebut</a:t>
            </a:r>
          </a:p>
        </p:txBody>
      </p:sp>
      <p:sp>
        <p:nvSpPr>
          <p:cNvPr name="TextBox 14" id="14"/>
          <p:cNvSpPr txBox="true"/>
          <p:nvPr/>
        </p:nvSpPr>
        <p:spPr>
          <a:xfrm rot="0">
            <a:off x="2603843" y="7569152"/>
            <a:ext cx="12317514" cy="1820208"/>
          </a:xfrm>
          <a:prstGeom prst="rect">
            <a:avLst/>
          </a:prstGeom>
        </p:spPr>
        <p:txBody>
          <a:bodyPr anchor="t" rtlCol="false" tIns="0" lIns="0" bIns="0" rIns="0">
            <a:spAutoFit/>
          </a:bodyPr>
          <a:lstStyle/>
          <a:p>
            <a:pPr algn="ctr">
              <a:lnSpc>
                <a:spcPts val="3639"/>
              </a:lnSpc>
              <a:spcBef>
                <a:spcPct val="0"/>
              </a:spcBef>
            </a:pPr>
            <a:r>
              <a:rPr lang="en-US" b="true" sz="2599">
                <a:solidFill>
                  <a:srgbClr val="FFFFFF"/>
                </a:solidFill>
                <a:latin typeface="TT Supermolot Neue Expanded Bold"/>
                <a:ea typeface="TT Supermolot Neue Expanded Bold"/>
                <a:cs typeface="TT Supermolot Neue Expanded Bold"/>
                <a:sym typeface="TT Supermolot Neue Expanded Bold"/>
              </a:rPr>
              <a:t>Jadi intinya</a:t>
            </a:r>
            <a:r>
              <a:rPr lang="en-US" sz="2599">
                <a:solidFill>
                  <a:srgbClr val="FFFFFF"/>
                </a:solidFill>
                <a:latin typeface="TT Supermolot Neue Expanded"/>
                <a:ea typeface="TT Supermolot Neue Expanded"/>
                <a:cs typeface="TT Supermolot Neue Expanded"/>
                <a:sym typeface="TT Supermolot Neue Expanded"/>
              </a:rPr>
              <a:t>: fungsi </a:t>
            </a:r>
            <a:r>
              <a:rPr lang="en-US" b="true" sz="2599">
                <a:solidFill>
                  <a:srgbClr val="FFFFFF"/>
                </a:solidFill>
                <a:latin typeface="TT Supermolot Neue Expanded Bold"/>
                <a:ea typeface="TT Supermolot Neue Expanded Bold"/>
                <a:cs typeface="TT Supermolot Neue Expanded Bold"/>
                <a:sym typeface="TT Supermolot Neue Expanded Bold"/>
              </a:rPr>
              <a:t>yang mengembalikan nilai</a:t>
            </a:r>
            <a:r>
              <a:rPr lang="en-US" sz="2599">
                <a:solidFill>
                  <a:srgbClr val="FFFFFF"/>
                </a:solidFill>
                <a:latin typeface="TT Supermolot Neue Expanded"/>
                <a:ea typeface="TT Supermolot Neue Expanded"/>
                <a:cs typeface="TT Supermolot Neue Expanded"/>
                <a:sym typeface="TT Supermolot Neue Expanded"/>
              </a:rPr>
              <a:t> adalah sebuah fungsi yang jika kita panggil, dia akan </a:t>
            </a:r>
            <a:r>
              <a:rPr lang="en-US" b="true" sz="2599">
                <a:solidFill>
                  <a:srgbClr val="FFFFFF"/>
                </a:solidFill>
                <a:latin typeface="TT Supermolot Neue Expanded Bold"/>
                <a:ea typeface="TT Supermolot Neue Expanded Bold"/>
                <a:cs typeface="TT Supermolot Neue Expanded Bold"/>
                <a:sym typeface="TT Supermolot Neue Expanded Bold"/>
              </a:rPr>
              <a:t>memberikan kita sebuah nilai yang bisa kita olah lebih lanjut</a:t>
            </a:r>
            <a:r>
              <a:rPr lang="en-US" sz="2599">
                <a:solidFill>
                  <a:srgbClr val="FFFFFF"/>
                </a:solidFill>
                <a:latin typeface="TT Supermolot Neue Expanded"/>
                <a:ea typeface="TT Supermolot Neue Expanded"/>
                <a:cs typeface="TT Supermolot Neue Expanded"/>
                <a:sym typeface="TT Supermolot Neue Expanded"/>
              </a:rPr>
              <a:t>, seperti misalkan kita simpan dalam sebuah variabel atau kita lakukan operasi tertentu.</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5" id="5"/>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6" id="6"/>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Freeform 7" id="7"/>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3010736" y="1711295"/>
            <a:ext cx="11894334" cy="689012"/>
          </a:xfrm>
          <a:prstGeom prst="rect">
            <a:avLst/>
          </a:prstGeom>
        </p:spPr>
        <p:txBody>
          <a:bodyPr anchor="t" rtlCol="false" tIns="0" lIns="0" bIns="0" rIns="0">
            <a:spAutoFit/>
          </a:bodyPr>
          <a:lstStyle/>
          <a:p>
            <a:pPr algn="ctr" marL="0" indent="0" lvl="0">
              <a:lnSpc>
                <a:spcPts val="5599"/>
              </a:lnSpc>
              <a:spcBef>
                <a:spcPct val="0"/>
              </a:spcBef>
            </a:pPr>
            <a:r>
              <a:rPr lang="en-US" b="true" sz="3999">
                <a:solidFill>
                  <a:srgbClr val="FFFFFF"/>
                </a:solidFill>
                <a:latin typeface="TT Supermolot Neue Expanded Bold"/>
                <a:ea typeface="TT Supermolot Neue Expanded Bold"/>
                <a:cs typeface="TT Supermolot Neue Expanded Bold"/>
                <a:sym typeface="TT Supermolot Neue Expanded Bold"/>
              </a:rPr>
              <a:t>11. REKURSIF</a:t>
            </a:r>
          </a:p>
        </p:txBody>
      </p:sp>
      <p:sp>
        <p:nvSpPr>
          <p:cNvPr name="TextBox 11" id="11"/>
          <p:cNvSpPr txBox="true"/>
          <p:nvPr/>
        </p:nvSpPr>
        <p:spPr>
          <a:xfrm rot="0">
            <a:off x="3072985" y="2997173"/>
            <a:ext cx="12646819" cy="5867401"/>
          </a:xfrm>
          <a:prstGeom prst="rect">
            <a:avLst/>
          </a:prstGeom>
        </p:spPr>
        <p:txBody>
          <a:bodyPr anchor="t" rtlCol="false" tIns="0" lIns="0" bIns="0" rIns="0">
            <a:spAutoFit/>
          </a:bodyPr>
          <a:lstStyle/>
          <a:p>
            <a:pPr algn="just">
              <a:lnSpc>
                <a:spcPts val="4200"/>
              </a:lnSpc>
            </a:pPr>
            <a:r>
              <a:rPr lang="en-US" sz="3000">
                <a:solidFill>
                  <a:srgbClr val="FFFFFF"/>
                </a:solidFill>
                <a:latin typeface="TT Supermolot Neue Expanded"/>
                <a:ea typeface="TT Supermolot Neue Expanded"/>
                <a:cs typeface="TT Supermolot Neue Expanded"/>
                <a:sym typeface="TT Supermolot Neue Expanded"/>
              </a:rPr>
              <a:t>Fungsi rekursif merupakan sebuah metode perulangan yang bersifat non-iterasi. Sesuai namanya, fungsi rekursif itu bersifat rekursi.</a:t>
            </a:r>
          </a:p>
          <a:p>
            <a:pPr algn="just">
              <a:lnSpc>
                <a:spcPts val="4200"/>
              </a:lnSpc>
            </a:pPr>
            <a:r>
              <a:rPr lang="en-US" sz="3000">
                <a:solidFill>
                  <a:srgbClr val="FFFFFF"/>
                </a:solidFill>
                <a:latin typeface="TT Supermolot Neue Expanded"/>
                <a:ea typeface="TT Supermolot Neue Expanded"/>
                <a:cs typeface="TT Supermolot Neue Expanded"/>
                <a:sym typeface="TT Supermolot Neue Expanded"/>
              </a:rPr>
              <a:t>Fungsi rekursif memanggil dirinya sendiri sehingga menimbulkan efek perulangan. Perulangan ini bisa berhenti ketika kondisi tertentu tercapai, atau bisa juga bersifat tak terbatas, atau mungkin bahkan bisa menimbulkan error karena pemanggilan fungsi yang tak ada habisnya. Sistem akan langsung memberhentikan paksa jika perulangan rekursif sudah dipanggil terlalu banyak dan tidak ada tanda-tanda akan berhenti. </a:t>
            </a:r>
          </a:p>
          <a:p>
            <a:pPr algn="just" marL="0" indent="0" lvl="0">
              <a:lnSpc>
                <a:spcPts val="4200"/>
              </a:lnSpc>
              <a:spcBef>
                <a:spcPct val="0"/>
              </a:spcBef>
            </a:pP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28700" y="3965061"/>
            <a:ext cx="6912682" cy="5012213"/>
          </a:xfrm>
          <a:custGeom>
            <a:avLst/>
            <a:gdLst/>
            <a:ahLst/>
            <a:cxnLst/>
            <a:rect r="r" b="b" t="t" l="l"/>
            <a:pathLst>
              <a:path h="5012213" w="6912682">
                <a:moveTo>
                  <a:pt x="0" y="0"/>
                </a:moveTo>
                <a:lnTo>
                  <a:pt x="6912682" y="0"/>
                </a:lnTo>
                <a:lnTo>
                  <a:pt x="6912682" y="5012213"/>
                </a:lnTo>
                <a:lnTo>
                  <a:pt x="0" y="5012213"/>
                </a:lnTo>
                <a:lnTo>
                  <a:pt x="0" y="0"/>
                </a:lnTo>
                <a:close/>
              </a:path>
            </a:pathLst>
          </a:custGeom>
          <a:blipFill>
            <a:blip r:embed="rId7"/>
            <a:stretch>
              <a:fillRect l="0" t="-58490" r="0" b="-134171"/>
            </a:stretch>
          </a:blipFill>
        </p:spPr>
      </p:sp>
      <p:sp>
        <p:nvSpPr>
          <p:cNvPr name="TextBox 8" id="8"/>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9" id="9"/>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0" id="10"/>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1" id="11"/>
          <p:cNvSpPr txBox="true"/>
          <p:nvPr/>
        </p:nvSpPr>
        <p:spPr>
          <a:xfrm rot="0">
            <a:off x="3356452" y="1662083"/>
            <a:ext cx="11894334" cy="689012"/>
          </a:xfrm>
          <a:prstGeom prst="rect">
            <a:avLst/>
          </a:prstGeom>
        </p:spPr>
        <p:txBody>
          <a:bodyPr anchor="t" rtlCol="false" tIns="0" lIns="0" bIns="0" rIns="0">
            <a:spAutoFit/>
          </a:bodyPr>
          <a:lstStyle/>
          <a:p>
            <a:pPr algn="ctr" marL="0" indent="0" lvl="0">
              <a:lnSpc>
                <a:spcPts val="5599"/>
              </a:lnSpc>
              <a:spcBef>
                <a:spcPct val="0"/>
              </a:spcBef>
            </a:pPr>
            <a:r>
              <a:rPr lang="en-US" b="true" sz="3999">
                <a:solidFill>
                  <a:srgbClr val="FFFFFF"/>
                </a:solidFill>
                <a:latin typeface="TT Supermolot Neue Expanded Bold"/>
                <a:ea typeface="TT Supermolot Neue Expanded Bold"/>
                <a:cs typeface="TT Supermolot Neue Expanded Bold"/>
                <a:sym typeface="TT Supermolot Neue Expanded Bold"/>
              </a:rPr>
              <a:t>11. CONTOH REKURSIF</a:t>
            </a:r>
          </a:p>
        </p:txBody>
      </p:sp>
      <p:sp>
        <p:nvSpPr>
          <p:cNvPr name="TextBox 12" id="12"/>
          <p:cNvSpPr txBox="true"/>
          <p:nvPr/>
        </p:nvSpPr>
        <p:spPr>
          <a:xfrm rot="0">
            <a:off x="8454525" y="2576473"/>
            <a:ext cx="8089234" cy="6400801"/>
          </a:xfrm>
          <a:prstGeom prst="rect">
            <a:avLst/>
          </a:prstGeom>
        </p:spPr>
        <p:txBody>
          <a:bodyPr anchor="t" rtlCol="false" tIns="0" lIns="0" bIns="0" rIns="0">
            <a:spAutoFit/>
          </a:bodyPr>
          <a:lstStyle/>
          <a:p>
            <a:pPr algn="l">
              <a:lnSpc>
                <a:spcPts val="4200"/>
              </a:lnSpc>
            </a:pPr>
            <a:r>
              <a:rPr lang="en-US" sz="3000">
                <a:solidFill>
                  <a:srgbClr val="FFFFFF"/>
                </a:solidFill>
                <a:latin typeface="TT Supermolot Neue Expanded"/>
                <a:ea typeface="TT Supermolot Neue Expanded"/>
                <a:cs typeface="TT Supermolot Neue Expanded"/>
                <a:sym typeface="TT Supermolot Neue Expanded"/>
              </a:rPr>
              <a:t>-	Dua parameter pada fungsi </a:t>
            </a:r>
            <a:r>
              <a:rPr lang="en-US" sz="3000">
                <a:solidFill>
                  <a:srgbClr val="01FFFF"/>
                </a:solidFill>
                <a:latin typeface="TT Supermolot Neue Expanded"/>
                <a:ea typeface="TT Supermolot Neue Expanded"/>
                <a:cs typeface="TT Supermolot Neue Expanded"/>
                <a:sym typeface="TT Supermolot Neue Expanded"/>
              </a:rPr>
              <a:t>tampilkanAngka</a:t>
            </a:r>
            <a:r>
              <a:rPr lang="en-US" sz="3000">
                <a:solidFill>
                  <a:srgbClr val="FFFFFF"/>
                </a:solidFill>
                <a:latin typeface="TT Supermolot Neue Expanded"/>
                <a:ea typeface="TT Supermolot Neue Expanded"/>
                <a:cs typeface="TT Supermolot Neue Expanded"/>
                <a:sym typeface="TT Supermolot Neue Expanded"/>
              </a:rPr>
              <a:t>, </a:t>
            </a:r>
            <a:r>
              <a:rPr lang="en-US" sz="3000">
                <a:solidFill>
                  <a:srgbClr val="01FFFF"/>
                </a:solidFill>
                <a:latin typeface="TT Supermolot Neue Expanded"/>
                <a:ea typeface="TT Supermolot Neue Expanded"/>
                <a:cs typeface="TT Supermolot Neue Expanded"/>
                <a:sym typeface="TT Supermolot Neue Expanded"/>
              </a:rPr>
              <a:t>batas</a:t>
            </a:r>
            <a:r>
              <a:rPr lang="en-US" sz="3000">
                <a:solidFill>
                  <a:srgbClr val="FFFFFF"/>
                </a:solidFill>
                <a:latin typeface="TT Supermolot Neue Expanded"/>
                <a:ea typeface="TT Supermolot Neue Expanded"/>
                <a:cs typeface="TT Supermolot Neue Expanded"/>
                <a:sym typeface="TT Supermolot Neue Expanded"/>
              </a:rPr>
              <a:t> sebagai batas dari perulangan dan </a:t>
            </a:r>
            <a:r>
              <a:rPr lang="en-US" sz="3000">
                <a:solidFill>
                  <a:srgbClr val="01FFFF"/>
                </a:solidFill>
                <a:latin typeface="TT Supermolot Neue Expanded"/>
                <a:ea typeface="TT Supermolot Neue Expanded"/>
                <a:cs typeface="TT Supermolot Neue Expanded"/>
                <a:sym typeface="TT Supermolot Neue Expanded"/>
              </a:rPr>
              <a:t>i</a:t>
            </a:r>
            <a:r>
              <a:rPr lang="en-US" sz="3000">
                <a:solidFill>
                  <a:srgbClr val="FFFFFF"/>
                </a:solidFill>
                <a:latin typeface="TT Supermolot Neue Expanded"/>
                <a:ea typeface="TT Supermolot Neue Expanded"/>
                <a:cs typeface="TT Supermolot Neue Expanded"/>
                <a:sym typeface="TT Supermolot Neue Expanded"/>
              </a:rPr>
              <a:t> sebagai penanda iterasi keberapa</a:t>
            </a:r>
          </a:p>
          <a:p>
            <a:pPr algn="l">
              <a:lnSpc>
                <a:spcPts val="4200"/>
              </a:lnSpc>
            </a:pPr>
            <a:r>
              <a:rPr lang="en-US" sz="3000">
                <a:solidFill>
                  <a:srgbClr val="FFFFFF"/>
                </a:solidFill>
                <a:latin typeface="TT Supermolot Neue Expanded"/>
                <a:ea typeface="TT Supermolot Neue Expanded"/>
                <a:cs typeface="TT Supermolot Neue Expanded"/>
                <a:sym typeface="TT Supermolot Neue Expanded"/>
              </a:rPr>
              <a:t>-	Jika ingin menampilkan 10 perulangan, itu artinya: parameter </a:t>
            </a:r>
            <a:r>
              <a:rPr lang="en-US" sz="3000">
                <a:solidFill>
                  <a:srgbClr val="01FFFF"/>
                </a:solidFill>
                <a:latin typeface="TT Supermolot Neue Expanded"/>
                <a:ea typeface="TT Supermolot Neue Expanded"/>
                <a:cs typeface="TT Supermolot Neue Expanded"/>
                <a:sym typeface="TT Supermolot Neue Expanded"/>
              </a:rPr>
              <a:t>batas</a:t>
            </a:r>
            <a:r>
              <a:rPr lang="en-US" sz="3000">
                <a:solidFill>
                  <a:srgbClr val="FFFFFF"/>
                </a:solidFill>
                <a:latin typeface="TT Supermolot Neue Expanded"/>
                <a:ea typeface="TT Supermolot Neue Expanded"/>
                <a:cs typeface="TT Supermolot Neue Expanded"/>
                <a:sym typeface="TT Supermolot Neue Expanded"/>
              </a:rPr>
              <a:t> akan selalu bernilai 10, sedangkan parameter </a:t>
            </a:r>
            <a:r>
              <a:rPr lang="en-US" sz="3000">
                <a:solidFill>
                  <a:srgbClr val="01FFFF"/>
                </a:solidFill>
                <a:latin typeface="TT Supermolot Neue Expanded"/>
                <a:ea typeface="TT Supermolot Neue Expanded"/>
                <a:cs typeface="TT Supermolot Neue Expanded"/>
                <a:sym typeface="TT Supermolot Neue Expanded"/>
              </a:rPr>
              <a:t>i </a:t>
            </a:r>
            <a:r>
              <a:rPr lang="en-US" sz="3000">
                <a:solidFill>
                  <a:srgbClr val="FFFFFF"/>
                </a:solidFill>
                <a:latin typeface="TT Supermolot Neue Expanded"/>
                <a:ea typeface="TT Supermolot Neue Expanded"/>
                <a:cs typeface="TT Supermolot Neue Expanded"/>
                <a:sym typeface="TT Supermolot Neue Expanded"/>
              </a:rPr>
              <a:t>akan bernilai 1 sampai dengan 10.</a:t>
            </a:r>
          </a:p>
          <a:p>
            <a:pPr algn="l" marL="0" indent="0" lvl="0">
              <a:lnSpc>
                <a:spcPts val="4200"/>
              </a:lnSpc>
              <a:spcBef>
                <a:spcPct val="0"/>
              </a:spcBef>
            </a:pPr>
            <a:r>
              <a:rPr lang="en-US" sz="3000">
                <a:solidFill>
                  <a:srgbClr val="FFFFFF"/>
                </a:solidFill>
                <a:latin typeface="TT Supermolot Neue Expanded"/>
                <a:ea typeface="TT Supermolot Neue Expanded"/>
                <a:cs typeface="TT Supermolot Neue Expanded"/>
                <a:sym typeface="TT Supermolot Neue Expanded"/>
              </a:rPr>
              <a:t>-	Lalu ketika variabel </a:t>
            </a:r>
            <a:r>
              <a:rPr lang="en-US" sz="3000">
                <a:solidFill>
                  <a:srgbClr val="01FFFF"/>
                </a:solidFill>
                <a:latin typeface="TT Supermolot Neue Expanded"/>
                <a:ea typeface="TT Supermolot Neue Expanded"/>
                <a:cs typeface="TT Supermolot Neue Expanded"/>
                <a:sym typeface="TT Supermolot Neue Expanded"/>
              </a:rPr>
              <a:t>i </a:t>
            </a:r>
            <a:r>
              <a:rPr lang="en-US" sz="3000">
                <a:solidFill>
                  <a:srgbClr val="FFFFFF"/>
                </a:solidFill>
                <a:latin typeface="TT Supermolot Neue Expanded"/>
                <a:ea typeface="TT Supermolot Neue Expanded"/>
                <a:cs typeface="TT Supermolot Neue Expanded"/>
                <a:sym typeface="TT Supermolot Neue Expanded"/>
              </a:rPr>
              <a:t>sudah sama dengan nilai variabel </a:t>
            </a:r>
            <a:r>
              <a:rPr lang="en-US" sz="3000">
                <a:solidFill>
                  <a:srgbClr val="01FFFF"/>
                </a:solidFill>
                <a:latin typeface="TT Supermolot Neue Expanded"/>
                <a:ea typeface="TT Supermolot Neue Expanded"/>
                <a:cs typeface="TT Supermolot Neue Expanded"/>
                <a:sym typeface="TT Supermolot Neue Expanded"/>
              </a:rPr>
              <a:t>batas</a:t>
            </a:r>
            <a:r>
              <a:rPr lang="en-US" sz="3000">
                <a:solidFill>
                  <a:srgbClr val="FFFFFF"/>
                </a:solidFill>
                <a:latin typeface="TT Supermolot Neue Expanded"/>
                <a:ea typeface="TT Supermolot Neue Expanded"/>
                <a:cs typeface="TT Supermolot Neue Expanded"/>
                <a:sym typeface="TT Supermolot Neue Expanded"/>
              </a:rPr>
              <a:t>, maka perulangan dihentikan alias rekursifitas tidak perlu dilakukan lagi.</a:t>
            </a:r>
          </a:p>
        </p:txBody>
      </p:sp>
      <p:sp>
        <p:nvSpPr>
          <p:cNvPr name="TextBox 13" id="13"/>
          <p:cNvSpPr txBox="true"/>
          <p:nvPr/>
        </p:nvSpPr>
        <p:spPr>
          <a:xfrm rot="0">
            <a:off x="1028700" y="2741379"/>
            <a:ext cx="5858206" cy="10668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FFFFFF"/>
                </a:solidFill>
                <a:latin typeface="TT Supermolot Neue Expanded"/>
                <a:ea typeface="TT Supermolot Neue Expanded"/>
                <a:cs typeface="TT Supermolot Neue Expanded"/>
                <a:sym typeface="TT Supermolot Neue Expanded"/>
              </a:rPr>
              <a:t>Misalnya, ingin menampilkan angka 1 - 10</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5847422" y="3660832"/>
            <a:ext cx="6912393" cy="5878494"/>
          </a:xfrm>
          <a:custGeom>
            <a:avLst/>
            <a:gdLst/>
            <a:ahLst/>
            <a:cxnLst/>
            <a:rect r="r" b="b" t="t" l="l"/>
            <a:pathLst>
              <a:path h="5878494" w="6912393">
                <a:moveTo>
                  <a:pt x="0" y="0"/>
                </a:moveTo>
                <a:lnTo>
                  <a:pt x="6912394" y="0"/>
                </a:lnTo>
                <a:lnTo>
                  <a:pt x="6912394" y="5878494"/>
                </a:lnTo>
                <a:lnTo>
                  <a:pt x="0" y="5878494"/>
                </a:lnTo>
                <a:lnTo>
                  <a:pt x="0" y="0"/>
                </a:lnTo>
                <a:close/>
              </a:path>
            </a:pathLst>
          </a:custGeom>
          <a:blipFill>
            <a:blip r:embed="rId7"/>
            <a:stretch>
              <a:fillRect l="0" t="-48536" r="0" b="-100986"/>
            </a:stretch>
          </a:blipFill>
        </p:spPr>
      </p:sp>
      <p:sp>
        <p:nvSpPr>
          <p:cNvPr name="TextBox 8" id="8"/>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9" id="9"/>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0" id="10"/>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1" id="11"/>
          <p:cNvSpPr txBox="true"/>
          <p:nvPr/>
        </p:nvSpPr>
        <p:spPr>
          <a:xfrm rot="0">
            <a:off x="3356452" y="1662083"/>
            <a:ext cx="11894334" cy="689012"/>
          </a:xfrm>
          <a:prstGeom prst="rect">
            <a:avLst/>
          </a:prstGeom>
        </p:spPr>
        <p:txBody>
          <a:bodyPr anchor="t" rtlCol="false" tIns="0" lIns="0" bIns="0" rIns="0">
            <a:spAutoFit/>
          </a:bodyPr>
          <a:lstStyle/>
          <a:p>
            <a:pPr algn="ctr" marL="0" indent="0" lvl="0">
              <a:lnSpc>
                <a:spcPts val="5599"/>
              </a:lnSpc>
              <a:spcBef>
                <a:spcPct val="0"/>
              </a:spcBef>
            </a:pPr>
            <a:r>
              <a:rPr lang="en-US" b="true" sz="3999">
                <a:solidFill>
                  <a:srgbClr val="FFFFFF"/>
                </a:solidFill>
                <a:latin typeface="TT Supermolot Neue Expanded Bold"/>
                <a:ea typeface="TT Supermolot Neue Expanded Bold"/>
                <a:cs typeface="TT Supermolot Neue Expanded Bold"/>
                <a:sym typeface="TT Supermolot Neue Expanded Bold"/>
              </a:rPr>
              <a:t>11. CONTOH REKURSIF </a:t>
            </a:r>
          </a:p>
        </p:txBody>
      </p:sp>
      <p:sp>
        <p:nvSpPr>
          <p:cNvPr name="TextBox 12" id="12"/>
          <p:cNvSpPr txBox="true"/>
          <p:nvPr/>
        </p:nvSpPr>
        <p:spPr>
          <a:xfrm rot="0">
            <a:off x="5847422" y="2701182"/>
            <a:ext cx="5858206" cy="533363"/>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FFFFFF"/>
                </a:solidFill>
                <a:latin typeface="TT Supermolot Neue Expanded"/>
                <a:ea typeface="TT Supermolot Neue Expanded"/>
                <a:cs typeface="TT Supermolot Neue Expanded"/>
                <a:sym typeface="TT Supermolot Neue Expanded"/>
              </a:rPr>
              <a:t>Output :</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TextBox 3" id="3"/>
          <p:cNvSpPr txBox="true"/>
          <p:nvPr/>
        </p:nvSpPr>
        <p:spPr>
          <a:xfrm rot="0">
            <a:off x="3196833" y="4041680"/>
            <a:ext cx="11894334" cy="1975039"/>
          </a:xfrm>
          <a:prstGeom prst="rect">
            <a:avLst/>
          </a:prstGeom>
        </p:spPr>
        <p:txBody>
          <a:bodyPr anchor="t" rtlCol="false" tIns="0" lIns="0" bIns="0" rIns="0">
            <a:spAutoFit/>
          </a:bodyPr>
          <a:lstStyle/>
          <a:p>
            <a:pPr algn="ctr" marL="0" indent="0" lvl="0">
              <a:lnSpc>
                <a:spcPts val="16089"/>
              </a:lnSpc>
              <a:spcBef>
                <a:spcPct val="0"/>
              </a:spcBef>
            </a:pPr>
            <a:r>
              <a:rPr lang="en-US" b="true" sz="11492">
                <a:solidFill>
                  <a:srgbClr val="FFFFFF"/>
                </a:solidFill>
                <a:latin typeface="TT Supermolot Neue Expanded Bold"/>
                <a:ea typeface="TT Supermolot Neue Expanded Bold"/>
                <a:cs typeface="TT Supermolot Neue Expanded Bold"/>
                <a:sym typeface="TT Supermolot Neue Expanded Bold"/>
              </a:rPr>
              <a:t>THANK YOU</a:t>
            </a:r>
          </a:p>
        </p:txBody>
      </p:sp>
      <p:sp>
        <p:nvSpPr>
          <p:cNvPr name="TextBox 4" id="4"/>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5" id="5"/>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6" id="6"/>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Freeform 7" id="7"/>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589557" y="4847107"/>
            <a:ext cx="7288297" cy="4254544"/>
          </a:xfrm>
          <a:custGeom>
            <a:avLst/>
            <a:gdLst/>
            <a:ahLst/>
            <a:cxnLst/>
            <a:rect r="r" b="b" t="t" l="l"/>
            <a:pathLst>
              <a:path h="4254544" w="7288297">
                <a:moveTo>
                  <a:pt x="0" y="0"/>
                </a:moveTo>
                <a:lnTo>
                  <a:pt x="7288297" y="0"/>
                </a:lnTo>
                <a:lnTo>
                  <a:pt x="7288297" y="4254543"/>
                </a:lnTo>
                <a:lnTo>
                  <a:pt x="0" y="4254543"/>
                </a:lnTo>
                <a:lnTo>
                  <a:pt x="0" y="0"/>
                </a:lnTo>
                <a:close/>
              </a:path>
            </a:pathLst>
          </a:custGeom>
          <a:blipFill>
            <a:blip r:embed="rId7"/>
            <a:stretch>
              <a:fillRect l="0" t="0" r="0" b="0"/>
            </a:stretch>
          </a:blipFill>
        </p:spPr>
      </p:sp>
      <p:sp>
        <p:nvSpPr>
          <p:cNvPr name="TextBox 8" id="8"/>
          <p:cNvSpPr txBox="true"/>
          <p:nvPr/>
        </p:nvSpPr>
        <p:spPr>
          <a:xfrm rot="0">
            <a:off x="4185914" y="1553869"/>
            <a:ext cx="9916172" cy="771525"/>
          </a:xfrm>
          <a:prstGeom prst="rect">
            <a:avLst/>
          </a:prstGeom>
        </p:spPr>
        <p:txBody>
          <a:bodyPr anchor="t" rtlCol="false" tIns="0" lIns="0" bIns="0" rIns="0">
            <a:spAutoFit/>
          </a:bodyPr>
          <a:lstStyle/>
          <a:p>
            <a:pPr algn="ctr" marL="0" indent="0" lvl="0">
              <a:lnSpc>
                <a:spcPts val="6299"/>
              </a:lnSpc>
              <a:spcBef>
                <a:spcPct val="0"/>
              </a:spcBef>
            </a:pPr>
            <a:r>
              <a:rPr lang="en-US" b="true" sz="4500">
                <a:solidFill>
                  <a:srgbClr val="FFFFFF"/>
                </a:solidFill>
                <a:latin typeface="TT Supermolot Neue Expanded Bold"/>
                <a:ea typeface="TT Supermolot Neue Expanded Bold"/>
                <a:cs typeface="TT Supermolot Neue Expanded Bold"/>
                <a:sym typeface="TT Supermolot Neue Expanded Bold"/>
              </a:rPr>
              <a:t>APA KELEBIHAN PHYTON?</a:t>
            </a:r>
          </a:p>
        </p:txBody>
      </p:sp>
      <p:sp>
        <p:nvSpPr>
          <p:cNvPr name="TextBox 9" id="9"/>
          <p:cNvSpPr txBox="true"/>
          <p:nvPr/>
        </p:nvSpPr>
        <p:spPr>
          <a:xfrm rot="0">
            <a:off x="1698510" y="3607972"/>
            <a:ext cx="15560790" cy="514351"/>
          </a:xfrm>
          <a:prstGeom prst="rect">
            <a:avLst/>
          </a:prstGeom>
        </p:spPr>
        <p:txBody>
          <a:bodyPr anchor="t" rtlCol="false" tIns="0" lIns="0" bIns="0" rIns="0">
            <a:spAutoFit/>
          </a:bodyPr>
          <a:lstStyle/>
          <a:p>
            <a:pPr algn="l">
              <a:lnSpc>
                <a:spcPts val="4199"/>
              </a:lnSpc>
            </a:pPr>
            <a:r>
              <a:rPr lang="en-US" b="true" sz="2999">
                <a:solidFill>
                  <a:srgbClr val="FFFFFF"/>
                </a:solidFill>
                <a:latin typeface="TT Supermolot Neue Expanded Bold"/>
                <a:ea typeface="TT Supermolot Neue Expanded Bold"/>
                <a:cs typeface="TT Supermolot Neue Expanded Bold"/>
                <a:sym typeface="TT Supermolot Neue Expanded Bold"/>
              </a:rPr>
              <a:t>3. Python adalah Bahasa yang Populer di Kalangan Komunitas Programming</a:t>
            </a:r>
          </a:p>
        </p:txBody>
      </p:sp>
      <p:sp>
        <p:nvSpPr>
          <p:cNvPr name="TextBox 10" id="10"/>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1" id="11"/>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2" id="12"/>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3" id="13"/>
          <p:cNvSpPr txBox="true"/>
          <p:nvPr/>
        </p:nvSpPr>
        <p:spPr>
          <a:xfrm rot="0">
            <a:off x="1698510" y="5863076"/>
            <a:ext cx="7035542" cy="2174979"/>
          </a:xfrm>
          <a:prstGeom prst="rect">
            <a:avLst/>
          </a:prstGeom>
        </p:spPr>
        <p:txBody>
          <a:bodyPr anchor="t" rtlCol="false" tIns="0" lIns="0" bIns="0" rIns="0">
            <a:spAutoFit/>
          </a:bodyPr>
          <a:lstStyle/>
          <a:p>
            <a:pPr algn="ctr" marL="0" indent="0" lvl="0">
              <a:lnSpc>
                <a:spcPts val="3494"/>
              </a:lnSpc>
              <a:spcBef>
                <a:spcPct val="0"/>
              </a:spcBef>
            </a:pPr>
            <a:r>
              <a:rPr lang="en-US" sz="2495">
                <a:solidFill>
                  <a:srgbClr val="FFFFFF"/>
                </a:solidFill>
                <a:latin typeface="TT Supermolot Neue Expanded"/>
                <a:ea typeface="TT Supermolot Neue Expanded"/>
                <a:cs typeface="TT Supermolot Neue Expanded"/>
                <a:sym typeface="TT Supermolot Neue Expanded"/>
              </a:rPr>
              <a:t>Berdasarkan TIOBE Programming Community Index yang mengindikasikan popularitas bahasa pemrograman, Python menempati posisi nomor 1 pada tahun 2023-2024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2585954" y="4638372"/>
            <a:ext cx="1644359" cy="1644359"/>
          </a:xfrm>
          <a:custGeom>
            <a:avLst/>
            <a:gdLst/>
            <a:ahLst/>
            <a:cxnLst/>
            <a:rect r="r" b="b" t="t" l="l"/>
            <a:pathLst>
              <a:path h="1644359" w="1644359">
                <a:moveTo>
                  <a:pt x="0" y="0"/>
                </a:moveTo>
                <a:lnTo>
                  <a:pt x="1644358" y="0"/>
                </a:lnTo>
                <a:lnTo>
                  <a:pt x="1644358" y="1644359"/>
                </a:lnTo>
                <a:lnTo>
                  <a:pt x="0" y="1644359"/>
                </a:lnTo>
                <a:lnTo>
                  <a:pt x="0" y="0"/>
                </a:lnTo>
                <a:close/>
              </a:path>
            </a:pathLst>
          </a:custGeom>
          <a:blipFill>
            <a:blip r:embed="rId7"/>
            <a:stretch>
              <a:fillRect l="0" t="0" r="0" b="0"/>
            </a:stretch>
          </a:blipFill>
        </p:spPr>
      </p:sp>
      <p:sp>
        <p:nvSpPr>
          <p:cNvPr name="Freeform 8" id="8"/>
          <p:cNvSpPr/>
          <p:nvPr/>
        </p:nvSpPr>
        <p:spPr>
          <a:xfrm flipH="false" flipV="false" rot="0">
            <a:off x="10672349" y="4646805"/>
            <a:ext cx="1644359" cy="1644359"/>
          </a:xfrm>
          <a:custGeom>
            <a:avLst/>
            <a:gdLst/>
            <a:ahLst/>
            <a:cxnLst/>
            <a:rect r="r" b="b" t="t" l="l"/>
            <a:pathLst>
              <a:path h="1644359" w="1644359">
                <a:moveTo>
                  <a:pt x="0" y="0"/>
                </a:moveTo>
                <a:lnTo>
                  <a:pt x="1644359" y="0"/>
                </a:lnTo>
                <a:lnTo>
                  <a:pt x="1644359" y="1644358"/>
                </a:lnTo>
                <a:lnTo>
                  <a:pt x="0" y="1644358"/>
                </a:lnTo>
                <a:lnTo>
                  <a:pt x="0" y="0"/>
                </a:lnTo>
                <a:close/>
              </a:path>
            </a:pathLst>
          </a:custGeom>
          <a:blipFill>
            <a:blip r:embed="rId8"/>
            <a:stretch>
              <a:fillRect l="0" t="0" r="0" b="0"/>
            </a:stretch>
          </a:blipFill>
        </p:spPr>
      </p:sp>
      <p:sp>
        <p:nvSpPr>
          <p:cNvPr name="Freeform 9" id="9"/>
          <p:cNvSpPr/>
          <p:nvPr/>
        </p:nvSpPr>
        <p:spPr>
          <a:xfrm flipH="false" flipV="false" rot="0">
            <a:off x="10947264" y="6798780"/>
            <a:ext cx="3154822" cy="1774588"/>
          </a:xfrm>
          <a:custGeom>
            <a:avLst/>
            <a:gdLst/>
            <a:ahLst/>
            <a:cxnLst/>
            <a:rect r="r" b="b" t="t" l="l"/>
            <a:pathLst>
              <a:path h="1774588" w="3154822">
                <a:moveTo>
                  <a:pt x="0" y="0"/>
                </a:moveTo>
                <a:lnTo>
                  <a:pt x="3154822" y="0"/>
                </a:lnTo>
                <a:lnTo>
                  <a:pt x="3154822" y="1774587"/>
                </a:lnTo>
                <a:lnTo>
                  <a:pt x="0" y="1774587"/>
                </a:lnTo>
                <a:lnTo>
                  <a:pt x="0" y="0"/>
                </a:lnTo>
                <a:close/>
              </a:path>
            </a:pathLst>
          </a:custGeom>
          <a:blipFill>
            <a:blip r:embed="rId9"/>
            <a:stretch>
              <a:fillRect l="0" t="0" r="0" b="0"/>
            </a:stretch>
          </a:blipFill>
        </p:spPr>
      </p:sp>
      <p:sp>
        <p:nvSpPr>
          <p:cNvPr name="Freeform 10" id="10"/>
          <p:cNvSpPr/>
          <p:nvPr/>
        </p:nvSpPr>
        <p:spPr>
          <a:xfrm flipH="false" flipV="false" rot="0">
            <a:off x="13836493" y="4638372"/>
            <a:ext cx="2946112" cy="1657188"/>
          </a:xfrm>
          <a:custGeom>
            <a:avLst/>
            <a:gdLst/>
            <a:ahLst/>
            <a:cxnLst/>
            <a:rect r="r" b="b" t="t" l="l"/>
            <a:pathLst>
              <a:path h="1657188" w="2946112">
                <a:moveTo>
                  <a:pt x="0" y="0"/>
                </a:moveTo>
                <a:lnTo>
                  <a:pt x="2946111" y="0"/>
                </a:lnTo>
                <a:lnTo>
                  <a:pt x="2946111" y="1657188"/>
                </a:lnTo>
                <a:lnTo>
                  <a:pt x="0" y="1657188"/>
                </a:lnTo>
                <a:lnTo>
                  <a:pt x="0" y="0"/>
                </a:lnTo>
                <a:close/>
              </a:path>
            </a:pathLst>
          </a:custGeom>
          <a:blipFill>
            <a:blip r:embed="rId10"/>
            <a:stretch>
              <a:fillRect l="0" t="0" r="0" b="0"/>
            </a:stretch>
          </a:blipFill>
        </p:spPr>
      </p:sp>
      <p:sp>
        <p:nvSpPr>
          <p:cNvPr name="Freeform 11" id="11"/>
          <p:cNvSpPr/>
          <p:nvPr/>
        </p:nvSpPr>
        <p:spPr>
          <a:xfrm flipH="false" flipV="false" rot="0">
            <a:off x="13404275" y="6555103"/>
            <a:ext cx="2261940" cy="2261940"/>
          </a:xfrm>
          <a:custGeom>
            <a:avLst/>
            <a:gdLst/>
            <a:ahLst/>
            <a:cxnLst/>
            <a:rect r="r" b="b" t="t" l="l"/>
            <a:pathLst>
              <a:path h="2261940" w="2261940">
                <a:moveTo>
                  <a:pt x="0" y="0"/>
                </a:moveTo>
                <a:lnTo>
                  <a:pt x="2261941" y="0"/>
                </a:lnTo>
                <a:lnTo>
                  <a:pt x="2261941" y="2261941"/>
                </a:lnTo>
                <a:lnTo>
                  <a:pt x="0" y="2261941"/>
                </a:lnTo>
                <a:lnTo>
                  <a:pt x="0" y="0"/>
                </a:lnTo>
                <a:close/>
              </a:path>
            </a:pathLst>
          </a:custGeom>
          <a:blipFill>
            <a:blip r:embed="rId11"/>
            <a:stretch>
              <a:fillRect l="0" t="0" r="0" b="0"/>
            </a:stretch>
          </a:blipFill>
        </p:spPr>
      </p:sp>
      <p:sp>
        <p:nvSpPr>
          <p:cNvPr name="TextBox 12" id="12"/>
          <p:cNvSpPr txBox="true"/>
          <p:nvPr/>
        </p:nvSpPr>
        <p:spPr>
          <a:xfrm rot="0">
            <a:off x="4185914" y="1553869"/>
            <a:ext cx="9916172" cy="771525"/>
          </a:xfrm>
          <a:prstGeom prst="rect">
            <a:avLst/>
          </a:prstGeom>
        </p:spPr>
        <p:txBody>
          <a:bodyPr anchor="t" rtlCol="false" tIns="0" lIns="0" bIns="0" rIns="0">
            <a:spAutoFit/>
          </a:bodyPr>
          <a:lstStyle/>
          <a:p>
            <a:pPr algn="ctr" marL="0" indent="0" lvl="0">
              <a:lnSpc>
                <a:spcPts val="6299"/>
              </a:lnSpc>
              <a:spcBef>
                <a:spcPct val="0"/>
              </a:spcBef>
            </a:pPr>
            <a:r>
              <a:rPr lang="en-US" b="true" sz="4500">
                <a:solidFill>
                  <a:srgbClr val="FFFFFF"/>
                </a:solidFill>
                <a:latin typeface="TT Supermolot Neue Expanded Bold"/>
                <a:ea typeface="TT Supermolot Neue Expanded Bold"/>
                <a:cs typeface="TT Supermolot Neue Expanded Bold"/>
                <a:sym typeface="TT Supermolot Neue Expanded Bold"/>
              </a:rPr>
              <a:t>APA KELEBIHAN PHYTON?</a:t>
            </a:r>
          </a:p>
        </p:txBody>
      </p:sp>
      <p:sp>
        <p:nvSpPr>
          <p:cNvPr name="TextBox 13" id="13"/>
          <p:cNvSpPr txBox="true"/>
          <p:nvPr/>
        </p:nvSpPr>
        <p:spPr>
          <a:xfrm rot="0">
            <a:off x="1698510" y="3607972"/>
            <a:ext cx="15560790" cy="514351"/>
          </a:xfrm>
          <a:prstGeom prst="rect">
            <a:avLst/>
          </a:prstGeom>
        </p:spPr>
        <p:txBody>
          <a:bodyPr anchor="t" rtlCol="false" tIns="0" lIns="0" bIns="0" rIns="0">
            <a:spAutoFit/>
          </a:bodyPr>
          <a:lstStyle/>
          <a:p>
            <a:pPr algn="l">
              <a:lnSpc>
                <a:spcPts val="4199"/>
              </a:lnSpc>
            </a:pPr>
            <a:r>
              <a:rPr lang="en-US" b="true" sz="2999">
                <a:solidFill>
                  <a:srgbClr val="FFFFFF"/>
                </a:solidFill>
                <a:latin typeface="TT Supermolot Neue Expanded Bold"/>
                <a:ea typeface="TT Supermolot Neue Expanded Bold"/>
                <a:cs typeface="TT Supermolot Neue Expanded Bold"/>
                <a:sym typeface="TT Supermolot Neue Expanded Bold"/>
              </a:rPr>
              <a:t>4. Python Digunakan oleh Banyak Perusahaan Besar</a:t>
            </a:r>
          </a:p>
        </p:txBody>
      </p:sp>
      <p:sp>
        <p:nvSpPr>
          <p:cNvPr name="TextBox 14" id="14"/>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5" id="15"/>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6" id="16"/>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
        <p:nvSpPr>
          <p:cNvPr name="TextBox 17" id="17"/>
          <p:cNvSpPr txBox="true"/>
          <p:nvPr/>
        </p:nvSpPr>
        <p:spPr>
          <a:xfrm rot="0">
            <a:off x="2112807" y="4691555"/>
            <a:ext cx="7349867" cy="3768194"/>
          </a:xfrm>
          <a:prstGeom prst="rect">
            <a:avLst/>
          </a:prstGeom>
        </p:spPr>
        <p:txBody>
          <a:bodyPr anchor="t" rtlCol="false" tIns="0" lIns="0" bIns="0" rIns="0">
            <a:spAutoFit/>
          </a:bodyPr>
          <a:lstStyle/>
          <a:p>
            <a:pPr algn="just">
              <a:lnSpc>
                <a:spcPts val="3354"/>
              </a:lnSpc>
            </a:pPr>
            <a:r>
              <a:rPr lang="en-US" sz="2395">
                <a:solidFill>
                  <a:srgbClr val="FFFFFF"/>
                </a:solidFill>
                <a:latin typeface="TT Supermolot Neue Expanded"/>
                <a:ea typeface="TT Supermolot Neue Expanded"/>
                <a:cs typeface="TT Supermolot Neue Expanded"/>
                <a:sym typeface="TT Supermolot Neue Expanded"/>
              </a:rPr>
              <a:t>Banyak sekali perusahaan-perusahaan besar yang menggunakan Bahasa Python pada aplikasi mereka. Berikut adalah aplikasi atau layanan yang menggunakan Python:</a:t>
            </a:r>
          </a:p>
          <a:p>
            <a:pPr algn="just" marL="517274" indent="-258637" lvl="1">
              <a:lnSpc>
                <a:spcPts val="3354"/>
              </a:lnSpc>
              <a:buAutoNum type="arabicPeriod" startAt="1"/>
            </a:pPr>
            <a:r>
              <a:rPr lang="en-US" sz="2395">
                <a:solidFill>
                  <a:srgbClr val="FFFFFF"/>
                </a:solidFill>
                <a:latin typeface="TT Supermolot Neue Expanded"/>
                <a:ea typeface="TT Supermolot Neue Expanded"/>
                <a:cs typeface="TT Supermolot Neue Expanded"/>
                <a:sym typeface="TT Supermolot Neue Expanded"/>
              </a:rPr>
              <a:t>Google</a:t>
            </a:r>
          </a:p>
          <a:p>
            <a:pPr algn="just" marL="517274" indent="-258637" lvl="1">
              <a:lnSpc>
                <a:spcPts val="3354"/>
              </a:lnSpc>
              <a:buAutoNum type="arabicPeriod" startAt="1"/>
            </a:pPr>
            <a:r>
              <a:rPr lang="en-US" sz="2395">
                <a:solidFill>
                  <a:srgbClr val="FFFFFF"/>
                </a:solidFill>
                <a:latin typeface="TT Supermolot Neue Expanded"/>
                <a:ea typeface="TT Supermolot Neue Expanded"/>
                <a:cs typeface="TT Supermolot Neue Expanded"/>
                <a:sym typeface="TT Supermolot Neue Expanded"/>
              </a:rPr>
              <a:t>Facebook</a:t>
            </a:r>
          </a:p>
          <a:p>
            <a:pPr algn="just" marL="517274" indent="-258637" lvl="1">
              <a:lnSpc>
                <a:spcPts val="3354"/>
              </a:lnSpc>
              <a:buAutoNum type="arabicPeriod" startAt="1"/>
            </a:pPr>
            <a:r>
              <a:rPr lang="en-US" sz="2395">
                <a:solidFill>
                  <a:srgbClr val="FFFFFF"/>
                </a:solidFill>
                <a:latin typeface="TT Supermolot Neue Expanded"/>
                <a:ea typeface="TT Supermolot Neue Expanded"/>
                <a:cs typeface="TT Supermolot Neue Expanded"/>
                <a:sym typeface="TT Supermolot Neue Expanded"/>
              </a:rPr>
              <a:t>Spotify</a:t>
            </a:r>
          </a:p>
          <a:p>
            <a:pPr algn="just" marL="517274" indent="-258637" lvl="1">
              <a:lnSpc>
                <a:spcPts val="3354"/>
              </a:lnSpc>
              <a:buAutoNum type="arabicPeriod" startAt="1"/>
            </a:pPr>
            <a:r>
              <a:rPr lang="en-US" sz="2395">
                <a:solidFill>
                  <a:srgbClr val="FFFFFF"/>
                </a:solidFill>
                <a:latin typeface="TT Supermolot Neue Expanded"/>
                <a:ea typeface="TT Supermolot Neue Expanded"/>
                <a:cs typeface="TT Supermolot Neue Expanded"/>
                <a:sym typeface="TT Supermolot Neue Expanded"/>
              </a:rPr>
              <a:t>Reddit</a:t>
            </a:r>
          </a:p>
          <a:p>
            <a:pPr algn="just" marL="517274" indent="-258637" lvl="1">
              <a:lnSpc>
                <a:spcPts val="3354"/>
              </a:lnSpc>
              <a:buAutoNum type="arabicPeriod" startAt="1"/>
            </a:pPr>
            <a:r>
              <a:rPr lang="en-US" sz="2395">
                <a:solidFill>
                  <a:srgbClr val="FFFFFF"/>
                </a:solidFill>
                <a:latin typeface="TT Supermolot Neue Expanded"/>
                <a:ea typeface="TT Supermolot Neue Expanded"/>
                <a:cs typeface="TT Supermolot Neue Expanded"/>
                <a:sym typeface="TT Supermolot Neue Expanded"/>
              </a:rPr>
              <a:t>Netflix</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266747" y="1422293"/>
            <a:ext cx="9420411" cy="1758950"/>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FFFFFF"/>
                </a:solidFill>
                <a:latin typeface="TT Supermolot Neue Expanded Bold"/>
                <a:ea typeface="TT Supermolot Neue Expanded Bold"/>
                <a:cs typeface="TT Supermolot Neue Expanded Bold"/>
                <a:sym typeface="TT Supermolot Neue Expanded Bold"/>
              </a:rPr>
              <a:t>BAGAIMANA CARA KERJA PYTHON?</a:t>
            </a:r>
          </a:p>
        </p:txBody>
      </p:sp>
      <p:grpSp>
        <p:nvGrpSpPr>
          <p:cNvPr name="Group 8" id="8"/>
          <p:cNvGrpSpPr/>
          <p:nvPr/>
        </p:nvGrpSpPr>
        <p:grpSpPr>
          <a:xfrm rot="0">
            <a:off x="1410146" y="5143500"/>
            <a:ext cx="3588313" cy="2181151"/>
            <a:chOff x="0" y="0"/>
            <a:chExt cx="4784417" cy="2908202"/>
          </a:xfrm>
        </p:grpSpPr>
        <p:grpSp>
          <p:nvGrpSpPr>
            <p:cNvPr name="Group 9" id="9"/>
            <p:cNvGrpSpPr/>
            <p:nvPr/>
          </p:nvGrpSpPr>
          <p:grpSpPr>
            <a:xfrm rot="0">
              <a:off x="0" y="0"/>
              <a:ext cx="4784417" cy="2908202"/>
              <a:chOff x="0" y="0"/>
              <a:chExt cx="668588" cy="406400"/>
            </a:xfrm>
          </p:grpSpPr>
          <p:sp>
            <p:nvSpPr>
              <p:cNvPr name="Freeform 10" id="10"/>
              <p:cNvSpPr/>
              <p:nvPr/>
            </p:nvSpPr>
            <p:spPr>
              <a:xfrm flipH="false" flipV="false" rot="0">
                <a:off x="0" y="0"/>
                <a:ext cx="668588" cy="406400"/>
              </a:xfrm>
              <a:custGeom>
                <a:avLst/>
                <a:gdLst/>
                <a:ahLst/>
                <a:cxnLst/>
                <a:rect r="r" b="b" t="t" l="l"/>
                <a:pathLst>
                  <a:path h="406400" w="668588">
                    <a:moveTo>
                      <a:pt x="23733" y="0"/>
                    </a:moveTo>
                    <a:lnTo>
                      <a:pt x="644855" y="0"/>
                    </a:lnTo>
                    <a:cubicBezTo>
                      <a:pt x="657962" y="0"/>
                      <a:pt x="668588" y="10626"/>
                      <a:pt x="668588" y="23733"/>
                    </a:cubicBezTo>
                    <a:lnTo>
                      <a:pt x="668588" y="382667"/>
                    </a:lnTo>
                    <a:cubicBezTo>
                      <a:pt x="668588" y="388961"/>
                      <a:pt x="666087" y="394998"/>
                      <a:pt x="661636" y="399449"/>
                    </a:cubicBezTo>
                    <a:cubicBezTo>
                      <a:pt x="657186" y="403900"/>
                      <a:pt x="651149" y="406400"/>
                      <a:pt x="644855" y="406400"/>
                    </a:cubicBezTo>
                    <a:lnTo>
                      <a:pt x="23733" y="406400"/>
                    </a:lnTo>
                    <a:cubicBezTo>
                      <a:pt x="10626" y="406400"/>
                      <a:pt x="0" y="395774"/>
                      <a:pt x="0" y="382667"/>
                    </a:cubicBezTo>
                    <a:lnTo>
                      <a:pt x="0" y="23733"/>
                    </a:lnTo>
                    <a:cubicBezTo>
                      <a:pt x="0" y="10626"/>
                      <a:pt x="10626" y="0"/>
                      <a:pt x="23733" y="0"/>
                    </a:cubicBezTo>
                    <a:close/>
                  </a:path>
                </a:pathLst>
              </a:custGeom>
              <a:solidFill>
                <a:srgbClr val="FF914D"/>
              </a:solidFill>
              <a:ln w="12700">
                <a:solidFill>
                  <a:srgbClr val="000000"/>
                </a:solidFill>
              </a:ln>
            </p:spPr>
          </p:sp>
        </p:grpSp>
        <p:sp>
          <p:nvSpPr>
            <p:cNvPr name="TextBox 11" id="11"/>
            <p:cNvSpPr txBox="true"/>
            <p:nvPr/>
          </p:nvSpPr>
          <p:spPr>
            <a:xfrm rot="0">
              <a:off x="854733" y="960917"/>
              <a:ext cx="3074951" cy="1093470"/>
            </a:xfrm>
            <a:prstGeom prst="rect">
              <a:avLst/>
            </a:prstGeom>
          </p:spPr>
          <p:txBody>
            <a:bodyPr anchor="t" rtlCol="false" tIns="0" lIns="0" bIns="0" rIns="0">
              <a:spAutoFit/>
            </a:bodyPr>
            <a:lstStyle/>
            <a:p>
              <a:pPr algn="ctr">
                <a:lnSpc>
                  <a:spcPts val="3359"/>
                </a:lnSpc>
              </a:pPr>
              <a:r>
                <a:rPr lang="en-US" sz="2399" b="true">
                  <a:solidFill>
                    <a:srgbClr val="FFFFFF"/>
                  </a:solidFill>
                  <a:latin typeface="TT Supermolot Neue Expanded Bold"/>
                  <a:ea typeface="TT Supermolot Neue Expanded Bold"/>
                  <a:cs typeface="TT Supermolot Neue Expanded Bold"/>
                  <a:sym typeface="TT Supermolot Neue Expanded Bold"/>
                </a:rPr>
                <a:t>Source code</a:t>
              </a:r>
            </a:p>
            <a:p>
              <a:pPr algn="ctr">
                <a:lnSpc>
                  <a:spcPts val="3359"/>
                </a:lnSpc>
              </a:pPr>
              <a:r>
                <a:rPr lang="en-US" b="true" sz="2399">
                  <a:solidFill>
                    <a:srgbClr val="FFFFFF"/>
                  </a:solidFill>
                  <a:latin typeface="TT Supermolot Neue Expanded Bold"/>
                  <a:ea typeface="TT Supermolot Neue Expanded Bold"/>
                  <a:cs typeface="TT Supermolot Neue Expanded Bold"/>
                  <a:sym typeface="TT Supermolot Neue Expanded Bold"/>
                </a:rPr>
                <a:t>(Main.py)</a:t>
              </a:r>
              <a:r>
                <a:rPr lang="en-US" b="true" sz="2399">
                  <a:solidFill>
                    <a:srgbClr val="FFFFFF"/>
                  </a:solidFill>
                  <a:latin typeface="TT Supermolot Neue Expanded Bold"/>
                  <a:ea typeface="TT Supermolot Neue Expanded Bold"/>
                  <a:cs typeface="TT Supermolot Neue Expanded Bold"/>
                  <a:sym typeface="TT Supermolot Neue Expanded Bold"/>
                </a:rPr>
                <a:t> </a:t>
              </a:r>
            </a:p>
          </p:txBody>
        </p:sp>
      </p:grpSp>
      <p:sp>
        <p:nvSpPr>
          <p:cNvPr name="TextBox 12" id="12"/>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13" id="13"/>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4" id="14"/>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grpSp>
        <p:nvGrpSpPr>
          <p:cNvPr name="Group 15" id="15"/>
          <p:cNvGrpSpPr/>
          <p:nvPr/>
        </p:nvGrpSpPr>
        <p:grpSpPr>
          <a:xfrm rot="0">
            <a:off x="7349843" y="5143500"/>
            <a:ext cx="3588313" cy="2181151"/>
            <a:chOff x="0" y="0"/>
            <a:chExt cx="4784417" cy="2908202"/>
          </a:xfrm>
        </p:grpSpPr>
        <p:grpSp>
          <p:nvGrpSpPr>
            <p:cNvPr name="Group 16" id="16"/>
            <p:cNvGrpSpPr/>
            <p:nvPr/>
          </p:nvGrpSpPr>
          <p:grpSpPr>
            <a:xfrm rot="0">
              <a:off x="0" y="0"/>
              <a:ext cx="4784417" cy="2908202"/>
              <a:chOff x="0" y="0"/>
              <a:chExt cx="668588" cy="406400"/>
            </a:xfrm>
          </p:grpSpPr>
          <p:sp>
            <p:nvSpPr>
              <p:cNvPr name="Freeform 17" id="17"/>
              <p:cNvSpPr/>
              <p:nvPr/>
            </p:nvSpPr>
            <p:spPr>
              <a:xfrm flipH="false" flipV="false" rot="0">
                <a:off x="0" y="0"/>
                <a:ext cx="668588" cy="406400"/>
              </a:xfrm>
              <a:custGeom>
                <a:avLst/>
                <a:gdLst/>
                <a:ahLst/>
                <a:cxnLst/>
                <a:rect r="r" b="b" t="t" l="l"/>
                <a:pathLst>
                  <a:path h="406400" w="668588">
                    <a:moveTo>
                      <a:pt x="23733" y="0"/>
                    </a:moveTo>
                    <a:lnTo>
                      <a:pt x="644855" y="0"/>
                    </a:lnTo>
                    <a:cubicBezTo>
                      <a:pt x="657962" y="0"/>
                      <a:pt x="668588" y="10626"/>
                      <a:pt x="668588" y="23733"/>
                    </a:cubicBezTo>
                    <a:lnTo>
                      <a:pt x="668588" y="382667"/>
                    </a:lnTo>
                    <a:cubicBezTo>
                      <a:pt x="668588" y="388961"/>
                      <a:pt x="666087" y="394998"/>
                      <a:pt x="661636" y="399449"/>
                    </a:cubicBezTo>
                    <a:cubicBezTo>
                      <a:pt x="657186" y="403900"/>
                      <a:pt x="651149" y="406400"/>
                      <a:pt x="644855" y="406400"/>
                    </a:cubicBezTo>
                    <a:lnTo>
                      <a:pt x="23733" y="406400"/>
                    </a:lnTo>
                    <a:cubicBezTo>
                      <a:pt x="10626" y="406400"/>
                      <a:pt x="0" y="395774"/>
                      <a:pt x="0" y="382667"/>
                    </a:cubicBezTo>
                    <a:lnTo>
                      <a:pt x="0" y="23733"/>
                    </a:lnTo>
                    <a:cubicBezTo>
                      <a:pt x="0" y="10626"/>
                      <a:pt x="10626" y="0"/>
                      <a:pt x="23733" y="0"/>
                    </a:cubicBezTo>
                    <a:close/>
                  </a:path>
                </a:pathLst>
              </a:custGeom>
              <a:solidFill>
                <a:srgbClr val="7ED957"/>
              </a:solidFill>
              <a:ln w="12700">
                <a:solidFill>
                  <a:srgbClr val="000000"/>
                </a:solidFill>
              </a:ln>
            </p:spPr>
          </p:sp>
        </p:grpSp>
        <p:sp>
          <p:nvSpPr>
            <p:cNvPr name="TextBox 18" id="18"/>
            <p:cNvSpPr txBox="true"/>
            <p:nvPr/>
          </p:nvSpPr>
          <p:spPr>
            <a:xfrm rot="0">
              <a:off x="854733" y="960917"/>
              <a:ext cx="3074951" cy="1093470"/>
            </a:xfrm>
            <a:prstGeom prst="rect">
              <a:avLst/>
            </a:prstGeom>
          </p:spPr>
          <p:txBody>
            <a:bodyPr anchor="t" rtlCol="false" tIns="0" lIns="0" bIns="0" rIns="0">
              <a:spAutoFit/>
            </a:bodyPr>
            <a:lstStyle/>
            <a:p>
              <a:pPr algn="ctr">
                <a:lnSpc>
                  <a:spcPts val="3359"/>
                </a:lnSpc>
              </a:pPr>
              <a:r>
                <a:rPr lang="en-US" sz="2399" b="true">
                  <a:solidFill>
                    <a:srgbClr val="FFFFFF"/>
                  </a:solidFill>
                  <a:latin typeface="TT Supermolot Neue Expanded Bold"/>
                  <a:ea typeface="TT Supermolot Neue Expanded Bold"/>
                  <a:cs typeface="TT Supermolot Neue Expanded Bold"/>
                  <a:sym typeface="TT Supermolot Neue Expanded Bold"/>
                </a:rPr>
                <a:t>Interpreter</a:t>
              </a:r>
            </a:p>
            <a:p>
              <a:pPr algn="ctr">
                <a:lnSpc>
                  <a:spcPts val="3359"/>
                </a:lnSpc>
              </a:pPr>
              <a:r>
                <a:rPr lang="en-US" b="true" sz="2399">
                  <a:solidFill>
                    <a:srgbClr val="FFFFFF"/>
                  </a:solidFill>
                  <a:latin typeface="TT Supermolot Neue Expanded Bold"/>
                  <a:ea typeface="TT Supermolot Neue Expanded Bold"/>
                  <a:cs typeface="TT Supermolot Neue Expanded Bold"/>
                  <a:sym typeface="TT Supermolot Neue Expanded Bold"/>
                </a:rPr>
                <a:t>Phyton</a:t>
              </a:r>
            </a:p>
          </p:txBody>
        </p:sp>
      </p:grpSp>
      <p:grpSp>
        <p:nvGrpSpPr>
          <p:cNvPr name="Group 19" id="19"/>
          <p:cNvGrpSpPr/>
          <p:nvPr/>
        </p:nvGrpSpPr>
        <p:grpSpPr>
          <a:xfrm rot="0">
            <a:off x="13290832" y="5143500"/>
            <a:ext cx="3588313" cy="2181151"/>
            <a:chOff x="0" y="0"/>
            <a:chExt cx="4784417" cy="2908202"/>
          </a:xfrm>
        </p:grpSpPr>
        <p:grpSp>
          <p:nvGrpSpPr>
            <p:cNvPr name="Group 20" id="20"/>
            <p:cNvGrpSpPr/>
            <p:nvPr/>
          </p:nvGrpSpPr>
          <p:grpSpPr>
            <a:xfrm rot="0">
              <a:off x="0" y="0"/>
              <a:ext cx="4784417" cy="2908202"/>
              <a:chOff x="0" y="0"/>
              <a:chExt cx="668588" cy="406400"/>
            </a:xfrm>
          </p:grpSpPr>
          <p:sp>
            <p:nvSpPr>
              <p:cNvPr name="Freeform 21" id="21"/>
              <p:cNvSpPr/>
              <p:nvPr/>
            </p:nvSpPr>
            <p:spPr>
              <a:xfrm flipH="false" flipV="false" rot="0">
                <a:off x="0" y="0"/>
                <a:ext cx="668588" cy="406400"/>
              </a:xfrm>
              <a:custGeom>
                <a:avLst/>
                <a:gdLst/>
                <a:ahLst/>
                <a:cxnLst/>
                <a:rect r="r" b="b" t="t" l="l"/>
                <a:pathLst>
                  <a:path h="406400" w="668588">
                    <a:moveTo>
                      <a:pt x="23733" y="0"/>
                    </a:moveTo>
                    <a:lnTo>
                      <a:pt x="644855" y="0"/>
                    </a:lnTo>
                    <a:cubicBezTo>
                      <a:pt x="657962" y="0"/>
                      <a:pt x="668588" y="10626"/>
                      <a:pt x="668588" y="23733"/>
                    </a:cubicBezTo>
                    <a:lnTo>
                      <a:pt x="668588" y="382667"/>
                    </a:lnTo>
                    <a:cubicBezTo>
                      <a:pt x="668588" y="388961"/>
                      <a:pt x="666087" y="394998"/>
                      <a:pt x="661636" y="399449"/>
                    </a:cubicBezTo>
                    <a:cubicBezTo>
                      <a:pt x="657186" y="403900"/>
                      <a:pt x="651149" y="406400"/>
                      <a:pt x="644855" y="406400"/>
                    </a:cubicBezTo>
                    <a:lnTo>
                      <a:pt x="23733" y="406400"/>
                    </a:lnTo>
                    <a:cubicBezTo>
                      <a:pt x="10626" y="406400"/>
                      <a:pt x="0" y="395774"/>
                      <a:pt x="0" y="382667"/>
                    </a:cubicBezTo>
                    <a:lnTo>
                      <a:pt x="0" y="23733"/>
                    </a:lnTo>
                    <a:cubicBezTo>
                      <a:pt x="0" y="10626"/>
                      <a:pt x="10626" y="0"/>
                      <a:pt x="23733" y="0"/>
                    </a:cubicBezTo>
                    <a:close/>
                  </a:path>
                </a:pathLst>
              </a:custGeom>
              <a:solidFill>
                <a:srgbClr val="72A5ED"/>
              </a:solidFill>
              <a:ln w="12700">
                <a:solidFill>
                  <a:srgbClr val="000000"/>
                </a:solidFill>
              </a:ln>
            </p:spPr>
          </p:sp>
        </p:grpSp>
        <p:sp>
          <p:nvSpPr>
            <p:cNvPr name="TextBox 22" id="22"/>
            <p:cNvSpPr txBox="true"/>
            <p:nvPr/>
          </p:nvSpPr>
          <p:spPr>
            <a:xfrm rot="0">
              <a:off x="854733" y="960917"/>
              <a:ext cx="3074951" cy="1093470"/>
            </a:xfrm>
            <a:prstGeom prst="rect">
              <a:avLst/>
            </a:prstGeom>
          </p:spPr>
          <p:txBody>
            <a:bodyPr anchor="t" rtlCol="false" tIns="0" lIns="0" bIns="0" rIns="0">
              <a:spAutoFit/>
            </a:bodyPr>
            <a:lstStyle/>
            <a:p>
              <a:pPr algn="ctr">
                <a:lnSpc>
                  <a:spcPts val="3359"/>
                </a:lnSpc>
              </a:pPr>
              <a:r>
                <a:rPr lang="en-US" sz="2399" b="true">
                  <a:solidFill>
                    <a:srgbClr val="FFFFFF"/>
                  </a:solidFill>
                  <a:latin typeface="TT Supermolot Neue Expanded Bold"/>
                  <a:ea typeface="TT Supermolot Neue Expanded Bold"/>
                  <a:cs typeface="TT Supermolot Neue Expanded Bold"/>
                  <a:sym typeface="TT Supermolot Neue Expanded Bold"/>
                </a:rPr>
                <a:t>Dijalankan </a:t>
              </a:r>
            </a:p>
            <a:p>
              <a:pPr algn="ctr">
                <a:lnSpc>
                  <a:spcPts val="3359"/>
                </a:lnSpc>
              </a:pPr>
              <a:r>
                <a:rPr lang="en-US" b="true" sz="2399">
                  <a:solidFill>
                    <a:srgbClr val="FFFFFF"/>
                  </a:solidFill>
                  <a:latin typeface="TT Supermolot Neue Expanded Bold"/>
                  <a:ea typeface="TT Supermolot Neue Expanded Bold"/>
                  <a:cs typeface="TT Supermolot Neue Expanded Bold"/>
                  <a:sym typeface="TT Supermolot Neue Expanded Bold"/>
                </a:rPr>
                <a:t>di terminal</a:t>
              </a:r>
            </a:p>
          </p:txBody>
        </p:sp>
      </p:grpSp>
      <p:sp>
        <p:nvSpPr>
          <p:cNvPr name="AutoShape 23" id="23"/>
          <p:cNvSpPr/>
          <p:nvPr/>
        </p:nvSpPr>
        <p:spPr>
          <a:xfrm>
            <a:off x="4998459" y="6224551"/>
            <a:ext cx="2351385" cy="19050"/>
          </a:xfrm>
          <a:prstGeom prst="line">
            <a:avLst/>
          </a:prstGeom>
          <a:ln cap="flat" w="38100">
            <a:solidFill>
              <a:srgbClr val="FFFFFF"/>
            </a:solidFill>
            <a:prstDash val="solid"/>
            <a:headEnd type="none" len="sm" w="sm"/>
            <a:tailEnd type="arrow" len="sm" w="med"/>
          </a:ln>
        </p:spPr>
      </p:sp>
      <p:sp>
        <p:nvSpPr>
          <p:cNvPr name="AutoShape 24" id="24"/>
          <p:cNvSpPr/>
          <p:nvPr/>
        </p:nvSpPr>
        <p:spPr>
          <a:xfrm>
            <a:off x="10929767" y="6234076"/>
            <a:ext cx="2351385" cy="1905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185914" y="4649788"/>
            <a:ext cx="9916172" cy="873125"/>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FFFFFF"/>
                </a:solidFill>
                <a:latin typeface="TT Supermolot Neue Expanded Bold"/>
                <a:ea typeface="TT Supermolot Neue Expanded Bold"/>
                <a:cs typeface="TT Supermolot Neue Expanded Bold"/>
                <a:sym typeface="TT Supermolot Neue Expanded Bold"/>
              </a:rPr>
              <a:t>FUNDAMENTAL PHYTON</a:t>
            </a:r>
          </a:p>
        </p:txBody>
      </p:sp>
      <p:sp>
        <p:nvSpPr>
          <p:cNvPr name="TextBox 8" id="8"/>
          <p:cNvSpPr txBox="true"/>
          <p:nvPr/>
        </p:nvSpPr>
        <p:spPr>
          <a:xfrm rot="0">
            <a:off x="11709978"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TT Supermolot Neue Expanded Bold"/>
                <a:ea typeface="TT Supermolot Neue Expanded Bold"/>
                <a:cs typeface="TT Supermolot Neue Expanded Bold"/>
                <a:sym typeface="TT Supermolot Neue Expanded Bold"/>
              </a:rPr>
              <a:t>HOME</a:t>
            </a:r>
          </a:p>
        </p:txBody>
      </p:sp>
      <p:sp>
        <p:nvSpPr>
          <p:cNvPr name="TextBox 9" id="9"/>
          <p:cNvSpPr txBox="true"/>
          <p:nvPr/>
        </p:nvSpPr>
        <p:spPr>
          <a:xfrm rot="0">
            <a:off x="13819705"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ABOUT</a:t>
            </a:r>
          </a:p>
        </p:txBody>
      </p:sp>
      <p:sp>
        <p:nvSpPr>
          <p:cNvPr name="TextBox 10" id="10"/>
          <p:cNvSpPr txBox="true"/>
          <p:nvPr/>
        </p:nvSpPr>
        <p:spPr>
          <a:xfrm rot="0">
            <a:off x="15828219" y="820738"/>
            <a:ext cx="1431081" cy="3587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TT Supermolot Neue Expanded"/>
                <a:ea typeface="TT Supermolot Neue Expanded"/>
                <a:cs typeface="TT Supermolot Neue Expanded"/>
                <a:sym typeface="TT Supermolot Neue Expanded"/>
              </a:rPr>
              <a:t>MORE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DAGXXo3n52A</dc:identifier>
  <dcterms:modified xsi:type="dcterms:W3CDTF">2011-08-01T06:04:30Z</dcterms:modified>
  <cp:revision>1</cp:revision>
  <dc:title>Blue and White Gradient Bold Neon Modern Geometric Shape Programming Presentation</dc:title>
</cp:coreProperties>
</file>